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handoutMasterIdLst>
    <p:handoutMasterId r:id="rId34"/>
  </p:handoutMasterIdLst>
  <p:sldIdLst>
    <p:sldId id="735" r:id="rId2"/>
    <p:sldId id="736" r:id="rId3"/>
    <p:sldId id="745" r:id="rId4"/>
    <p:sldId id="815" r:id="rId5"/>
    <p:sldId id="788" r:id="rId6"/>
    <p:sldId id="825" r:id="rId7"/>
    <p:sldId id="836" r:id="rId8"/>
    <p:sldId id="837" r:id="rId9"/>
    <p:sldId id="838" r:id="rId10"/>
    <p:sldId id="839" r:id="rId11"/>
    <p:sldId id="840" r:id="rId12"/>
    <p:sldId id="841" r:id="rId13"/>
    <p:sldId id="842" r:id="rId14"/>
    <p:sldId id="843" r:id="rId15"/>
    <p:sldId id="816" r:id="rId16"/>
    <p:sldId id="844" r:id="rId17"/>
    <p:sldId id="827" r:id="rId18"/>
    <p:sldId id="828" r:id="rId19"/>
    <p:sldId id="807" r:id="rId20"/>
    <p:sldId id="830" r:id="rId21"/>
    <p:sldId id="845" r:id="rId22"/>
    <p:sldId id="817" r:id="rId23"/>
    <p:sldId id="821" r:id="rId24"/>
    <p:sldId id="813" r:id="rId25"/>
    <p:sldId id="833" r:id="rId26"/>
    <p:sldId id="834" r:id="rId27"/>
    <p:sldId id="835" r:id="rId28"/>
    <p:sldId id="818" r:id="rId29"/>
    <p:sldId id="809" r:id="rId30"/>
    <p:sldId id="810" r:id="rId31"/>
    <p:sldId id="811" r:id="rId32"/>
  </p:sldIdLst>
  <p:sldSz cx="9144000" cy="6858000" type="screen4x3"/>
  <p:notesSz cx="7099300" cy="10234613"/>
  <p:custDataLst>
    <p:tags r:id="rId35"/>
  </p:custDataLst>
  <p:defaultTextStyle>
    <a:defPPr>
      <a:defRPr lang="zh-CN"/>
    </a:defPPr>
    <a:lvl1pPr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pos="249">
          <p15:clr>
            <a:srgbClr val="A4A3A4"/>
          </p15:clr>
        </p15:guide>
        <p15:guide id="2" pos="5488">
          <p15:clr>
            <a:srgbClr val="A4A3A4"/>
          </p15:clr>
        </p15:guide>
        <p15:guide id="3" orient="horz" pos="432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天洋 张" initials="天洋" lastIdx="1" clrIdx="0"/>
  <p:cmAuthor id="2" name="吴嘉余" initials="吴嘉余" lastIdx="2" clrIdx="1">
    <p:extLst>
      <p:ext uri="{19B8F6BF-5375-455C-9EA6-DF929625EA0E}">
        <p15:presenceInfo xmlns:p15="http://schemas.microsoft.com/office/powerpoint/2012/main" userId="e9de009300fce08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840D"/>
    <a:srgbClr val="F5F5F5"/>
    <a:srgbClr val="00B38C"/>
    <a:srgbClr val="D9D9D9"/>
    <a:srgbClr val="036EB8"/>
    <a:srgbClr val="005CA2"/>
    <a:srgbClr val="F7F7F7"/>
    <a:srgbClr val="F9F9F9"/>
    <a:srgbClr val="019ED3"/>
    <a:srgbClr val="126D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54" autoAdjust="0"/>
    <p:restoredTop sz="74261" autoAdjust="0"/>
  </p:normalViewPr>
  <p:slideViewPr>
    <p:cSldViewPr snapToGrid="0" showGuides="1">
      <p:cViewPr varScale="1">
        <p:scale>
          <a:sx n="84" d="100"/>
          <a:sy n="84" d="100"/>
        </p:scale>
        <p:origin x="1495" y="31"/>
      </p:cViewPr>
      <p:guideLst>
        <p:guide pos="249"/>
        <p:guide pos="5488"/>
        <p:guide orient="horz" pos="43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108" d="100"/>
          <a:sy n="108" d="100"/>
        </p:scale>
        <p:origin x="5148" y="108"/>
      </p:cViewPr>
      <p:guideLst>
        <p:guide orient="horz" pos="3223"/>
        <p:guide pos="22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a:defRPr sz="1300" smtClean="0">
                <a:latin typeface="Arial" panose="020B0604020202020204" pitchFamily="34" charset="0"/>
                <a:ea typeface="微软雅黑" panose="020B0503020204020204" pitchFamily="34" charset="-122"/>
              </a:defRPr>
            </a:lvl1pPr>
          </a:lstStyle>
          <a:p>
            <a:pPr>
              <a:defRPr/>
            </a:pPr>
            <a:fld id="{83A91915-E571-4570-80B3-E65B02A79A95}" type="datetimeFigureOut">
              <a:rPr lang="zh-CN" altLang="en-US"/>
              <a:t>2023/5/20</a:t>
            </a:fld>
            <a:endParaRPr lang="zh-CN" altLang="en-US" dirty="0"/>
          </a:p>
        </p:txBody>
      </p:sp>
      <p:sp>
        <p:nvSpPr>
          <p:cNvPr id="4" name="页脚占位符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lstStyle>
            <a:lvl1pPr algn="r">
              <a:defRPr sz="1300">
                <a:ea typeface="微软雅黑" panose="020B0503020204020204" pitchFamily="34" charset="-122"/>
              </a:defRPr>
            </a:lvl1pPr>
          </a:lstStyle>
          <a:p>
            <a:fld id="{E0BB458E-555F-42C7-BDA8-CA9357AC47B4}"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9048" tIns="49524" rIns="99048" bIns="49524" numCol="1" anchor="t"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0243" name="Rectangle 3"/>
          <p:cNvSpPr>
            <a:spLocks noGrp="1" noChangeArrowheads="1"/>
          </p:cNvSpPr>
          <p:nvPr>
            <p:ph type="dt" idx="1"/>
          </p:nvPr>
        </p:nvSpPr>
        <p:spPr bwMode="auto">
          <a:xfrm>
            <a:off x="4021138" y="0"/>
            <a:ext cx="3076575" cy="511175"/>
          </a:xfrm>
          <a:prstGeom prst="rect">
            <a:avLst/>
          </a:prstGeom>
          <a:noFill/>
          <a:ln w="9525">
            <a:noFill/>
            <a:miter lim="800000"/>
          </a:ln>
          <a:effectLst/>
        </p:spPr>
        <p:txBody>
          <a:bodyPr vert="horz" wrap="square" lIns="99048" tIns="49524" rIns="99048" bIns="49524" numCol="1" anchor="t" anchorCtr="0" compatLnSpc="1"/>
          <a:lstStyle>
            <a:lvl1pPr algn="r">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638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709613" y="4860925"/>
            <a:ext cx="5680075" cy="4605338"/>
          </a:xfrm>
          <a:prstGeom prst="rect">
            <a:avLst/>
          </a:prstGeom>
          <a:noFill/>
          <a:ln w="9525">
            <a:noFill/>
            <a:miter lim="800000"/>
          </a:ln>
          <a:effectLst/>
        </p:spPr>
        <p:txBody>
          <a:bodyPr vert="horz" wrap="square" lIns="99048" tIns="49524" rIns="99048" bIns="49524" numCol="1" anchor="t" anchorCtr="0" compatLnSpc="1"/>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10246" name="Rectangle 6"/>
          <p:cNvSpPr>
            <a:spLocks noGrp="1" noChangeArrowheads="1"/>
          </p:cNvSpPr>
          <p:nvPr>
            <p:ph type="ftr" sz="quarter" idx="4"/>
          </p:nvPr>
        </p:nvSpPr>
        <p:spPr bwMode="auto">
          <a:xfrm>
            <a:off x="0" y="9721850"/>
            <a:ext cx="3076575" cy="511175"/>
          </a:xfrm>
          <a:prstGeom prst="rect">
            <a:avLst/>
          </a:prstGeom>
          <a:noFill/>
          <a:ln w="9525">
            <a:noFill/>
            <a:miter lim="800000"/>
          </a:ln>
          <a:effectLst/>
        </p:spPr>
        <p:txBody>
          <a:bodyPr vert="horz" wrap="square" lIns="99048" tIns="49524" rIns="99048" bIns="49524" numCol="1" anchor="b"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0247" name="Rectangle 7"/>
          <p:cNvSpPr>
            <a:spLocks noGrp="1" noChangeArrowheads="1"/>
          </p:cNvSpPr>
          <p:nvPr>
            <p:ph type="sldNum" sz="quarter" idx="5"/>
          </p:nvPr>
        </p:nvSpPr>
        <p:spPr bwMode="auto">
          <a:xfrm>
            <a:off x="4021138" y="9721850"/>
            <a:ext cx="3076575" cy="511175"/>
          </a:xfrm>
          <a:prstGeom prst="rect">
            <a:avLst/>
          </a:prstGeom>
          <a:noFill/>
          <a:ln w="9525">
            <a:noFill/>
            <a:miter lim="800000"/>
          </a:ln>
          <a:effectLst/>
        </p:spPr>
        <p:txBody>
          <a:bodyPr vert="horz" wrap="square" lIns="99048" tIns="49524" rIns="99048" bIns="49524" numCol="1" anchor="b" anchorCtr="0" compatLnSpc="1"/>
          <a:lstStyle>
            <a:lvl1pPr algn="r">
              <a:defRPr sz="1300">
                <a:solidFill>
                  <a:schemeClr val="tx1"/>
                </a:solidFill>
                <a:ea typeface="微软雅黑" panose="020B0503020204020204" pitchFamily="34" charset="-122"/>
              </a:defRPr>
            </a:lvl1pPr>
          </a:lstStyle>
          <a:p>
            <a:fld id="{0B48A77E-79FB-4BFF-B1F0-CFD29F30865E}" type="slidenum">
              <a:rPr lang="en-US" altLang="zh-CN"/>
              <a:t>‹#›</a:t>
            </a:fld>
            <a:endParaRPr lang="en-US" altLang="zh-CN" dirty="0"/>
          </a:p>
        </p:txBody>
      </p:sp>
    </p:spTree>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1</a:t>
            </a:fld>
            <a:endParaRPr lang="en-US" altLang="zh-CN" dirty="0"/>
          </a:p>
        </p:txBody>
      </p:sp>
      <p:sp>
        <p:nvSpPr>
          <p:cNvPr id="5" name="日期占位符 4">
            <a:extLst>
              <a:ext uri="{FF2B5EF4-FFF2-40B4-BE49-F238E27FC236}">
                <a16:creationId xmlns:a16="http://schemas.microsoft.com/office/drawing/2014/main" id="{5462F4B9-F0E5-76F2-07E4-96C60326BA2E}"/>
              </a:ext>
            </a:extLst>
          </p:cNvPr>
          <p:cNvSpPr>
            <a:spLocks noGrp="1"/>
          </p:cNvSpPr>
          <p:nvPr>
            <p:ph type="dt" idx="1"/>
          </p:nvPr>
        </p:nvSpPr>
        <p:spPr/>
        <p:txBody>
          <a:bodyPr/>
          <a:lstStyle/>
          <a:p>
            <a:pPr>
              <a:defRPr/>
            </a:pPr>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19</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20</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957695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21</a:t>
            </a:fld>
            <a:endParaRPr lang="en-US" altLang="zh-CN" dirty="0"/>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2262509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22</a:t>
            </a:fld>
            <a:endParaRPr lang="en-US" altLang="zh-CN" dirty="0"/>
          </a:p>
        </p:txBody>
      </p:sp>
      <p:sp>
        <p:nvSpPr>
          <p:cNvPr id="5" name="日期占位符 4">
            <a:extLst>
              <a:ext uri="{FF2B5EF4-FFF2-40B4-BE49-F238E27FC236}">
                <a16:creationId xmlns:a16="http://schemas.microsoft.com/office/drawing/2014/main" id="{50A35E0E-06E8-74BB-2285-D62468B392EF}"/>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4265136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研究内容：</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本文实现了基于风险的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访问控制原型系统，在此系统基础上实现了风险评估方法和隐私策略自适应方法，分别为雾节点提供风险评估和自适应生成隐私策略的功能，还添加了</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节点管理的功能。</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访问控制结构介绍：</a:t>
            </a:r>
            <a:endParaRPr lang="en-US" altLang="zh-CN" dirty="0"/>
          </a:p>
          <a:p>
            <a:r>
              <a:rPr lang="zh-CN" altLang="zh-CN" sz="1200" kern="1200" dirty="0">
                <a:solidFill>
                  <a:schemeClr val="tx1"/>
                </a:solidFill>
                <a:effectLst/>
                <a:latin typeface="Arial" panose="020B0604020202020204" pitchFamily="34" charset="0"/>
                <a:ea typeface="微软雅黑" panose="020B0503020204020204" pitchFamily="34" charset="-122"/>
                <a:cs typeface="+mn-cs"/>
              </a:rPr>
              <a:t>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系统主要包括三个组成部分，第一个部分为风险评估，根据主体信誉值、客体的安全属性和上下文来量化风险分数；第二个部分为隐私策自适应，通过文档分析和代码静态代码分析自适应生成基于风险的隐私策略；第三个部分为</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节点管理，可以删除或增加节点，并制定相应的访问控制策略。</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23</a:t>
            </a:fld>
            <a:endParaRPr lang="en-US" altLang="zh-CN" dirty="0"/>
          </a:p>
        </p:txBody>
      </p:sp>
    </p:spTree>
    <p:extLst>
      <p:ext uri="{BB962C8B-B14F-4D97-AF65-F5344CB8AC3E}">
        <p14:creationId xmlns:p14="http://schemas.microsoft.com/office/powerpoint/2010/main" val="3473858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24</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4228712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25</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207870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26</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3221087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27</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835722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28</a:t>
            </a:fld>
            <a:endParaRPr lang="en-US" altLang="zh-CN" dirty="0"/>
          </a:p>
        </p:txBody>
      </p:sp>
      <p:sp>
        <p:nvSpPr>
          <p:cNvPr id="5" name="日期占位符 4">
            <a:extLst>
              <a:ext uri="{FF2B5EF4-FFF2-40B4-BE49-F238E27FC236}">
                <a16:creationId xmlns:a16="http://schemas.microsoft.com/office/drawing/2014/main" id="{621B4795-B4EE-5B4E-FF50-A58F1B063EE2}"/>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3700802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a:t>
            </a:fld>
            <a:endParaRPr lang="en-US" altLang="zh-CN" dirty="0"/>
          </a:p>
        </p:txBody>
      </p:sp>
      <p:sp>
        <p:nvSpPr>
          <p:cNvPr id="5" name="日期占位符 4">
            <a:extLst>
              <a:ext uri="{FF2B5EF4-FFF2-40B4-BE49-F238E27FC236}">
                <a16:creationId xmlns:a16="http://schemas.microsoft.com/office/drawing/2014/main" id="{D34FB944-75AD-6512-920C-BECD1FA42349}"/>
              </a:ext>
            </a:extLst>
          </p:cNvPr>
          <p:cNvSpPr>
            <a:spLocks noGrp="1"/>
          </p:cNvSpPr>
          <p:nvPr>
            <p:ph type="dt" idx="1"/>
          </p:nvPr>
        </p:nvSpPr>
        <p:spPr/>
        <p:txBody>
          <a:bodyPr/>
          <a:lstStyle/>
          <a:p>
            <a:pPr>
              <a:defRPr/>
            </a:pPr>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30</a:t>
            </a:fld>
            <a:endParaRPr lang="en-US" altLang="zh-CN" dirty="0"/>
          </a:p>
        </p:txBody>
      </p:sp>
      <p:sp>
        <p:nvSpPr>
          <p:cNvPr id="5" name="日期占位符 4">
            <a:extLst>
              <a:ext uri="{FF2B5EF4-FFF2-40B4-BE49-F238E27FC236}">
                <a16:creationId xmlns:a16="http://schemas.microsoft.com/office/drawing/2014/main" id="{49DD47FE-BE48-A461-EEA5-4FE81A120ED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084598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云计算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不易</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实时处理来自边缘设备的数据，容易发生传输负载、网络延迟和用户隐私数据泄露等问题。为了满足环境需求，数据将被迁移到雾计算环境中。</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dirty="0"/>
              <a:t>（</a:t>
            </a:r>
            <a:r>
              <a:rPr lang="en-US" altLang="zh-CN" dirty="0"/>
              <a:t>2</a:t>
            </a:r>
            <a:r>
              <a:rPr lang="zh-CN" altLang="en-US" dirty="0"/>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传统的访问控制系统中，例如基于角色的访问控制或基于属性的访问控制，当雾节点恶意访问用户隐私数据时，管理员手动修改访问控制策略。但是，雾计算是一种协同的计算环境，被盗的隐私数据可能会泄露给其它所有的雾节点，雾节点之间需要知道收集的个人信息。因此，雾节点的访问权限需要被自动修改，还需要自适应生成雾节点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由上述背景本文提出了雾计算下基于风险的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通过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调用</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风险评估模型计算风险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分数，最终策略决定节点根据风险分数判定是否允许用户访问资源。</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641293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4</a:t>
            </a:fld>
            <a:endParaRPr lang="en-US" altLang="zh-CN" dirty="0"/>
          </a:p>
        </p:txBody>
      </p:sp>
      <p:sp>
        <p:nvSpPr>
          <p:cNvPr id="5" name="日期占位符 4">
            <a:extLst>
              <a:ext uri="{FF2B5EF4-FFF2-40B4-BE49-F238E27FC236}">
                <a16:creationId xmlns:a16="http://schemas.microsoft.com/office/drawing/2014/main" id="{E6D58E50-A915-5411-DE75-394908BA73F7}"/>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2038918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研究内容：</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本文提出了</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雾计算下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在此模型基础上提出了一个新的风险评估方法，包含主体威胁和主体对客体的期望威胁</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。该方法根据主体信誉值、客体安全属性和上下文进行风险评估，提高了评估结果的准确性</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RAM</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计算模型介绍：</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下面</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使用树形图描述了</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RAM</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通过左子树可以计算出主体威胁</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ST,</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通过右子树可以计算出主体对客体的期望威胁</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ETO</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5</a:t>
            </a:fld>
            <a:endParaRPr lang="en-US" altLang="zh-CN"/>
          </a:p>
        </p:txBody>
      </p:sp>
      <p:sp>
        <p:nvSpPr>
          <p:cNvPr id="5" name="日期占位符 4">
            <a:extLst>
              <a:ext uri="{FF2B5EF4-FFF2-40B4-BE49-F238E27FC236}">
                <a16:creationId xmlns:a16="http://schemas.microsoft.com/office/drawing/2014/main" id="{E4B8FE7A-BAC1-1204-9DFA-D4D683DEE472}"/>
              </a:ext>
            </a:extLst>
          </p:cNvPr>
          <p:cNvSpPr>
            <a:spLocks noGrp="1"/>
          </p:cNvSpPr>
          <p:nvPr>
            <p:ph type="dt" idx="1"/>
          </p:nvPr>
        </p:nvSpPr>
        <p:spPr/>
        <p:txBody>
          <a:bodyPr/>
          <a:lstStyle/>
          <a:p>
            <a:pPr>
              <a:defRPr/>
            </a:pP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15</a:t>
            </a:fld>
            <a:endParaRPr lang="en-US" altLang="zh-CN"/>
          </a:p>
        </p:txBody>
      </p:sp>
      <p:sp>
        <p:nvSpPr>
          <p:cNvPr id="5" name="日期占位符 4">
            <a:extLst>
              <a:ext uri="{FF2B5EF4-FFF2-40B4-BE49-F238E27FC236}">
                <a16:creationId xmlns:a16="http://schemas.microsoft.com/office/drawing/2014/main" id="{F605F308-D27E-86C2-D8C7-BFCF92DB34AC}"/>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348753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16</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568842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17</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097080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18</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2458498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61950" y="371408"/>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userDrawn="1"/>
        </p:nvGrpSpPr>
        <p:grpSpPr>
          <a:xfrm rot="10800000">
            <a:off x="-7" y="-1"/>
            <a:ext cx="9144001" cy="1882013"/>
            <a:chOff x="1" y="2994858"/>
            <a:chExt cx="9144001" cy="3162457"/>
          </a:xfrm>
        </p:grpSpPr>
        <p:sp>
          <p:nvSpPr>
            <p:cNvPr id="4" name="任意多边形 19"/>
            <p:cNvSpPr/>
            <p:nvPr/>
          </p:nvSpPr>
          <p:spPr>
            <a:xfrm>
              <a:off x="1" y="2994858"/>
              <a:ext cx="9143999" cy="215401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5" name="任意多边形 20"/>
            <p:cNvSpPr/>
            <p:nvPr/>
          </p:nvSpPr>
          <p:spPr>
            <a:xfrm>
              <a:off x="3" y="3474503"/>
              <a:ext cx="9143999" cy="2682812"/>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grpSp>
      <p:grpSp>
        <p:nvGrpSpPr>
          <p:cNvPr id="7" name="组合 6"/>
          <p:cNvGrpSpPr/>
          <p:nvPr userDrawn="1"/>
        </p:nvGrpSpPr>
        <p:grpSpPr>
          <a:xfrm>
            <a:off x="0" y="6126486"/>
            <a:ext cx="9143999" cy="731514"/>
            <a:chOff x="1" y="2947547"/>
            <a:chExt cx="9143999" cy="2827685"/>
          </a:xfrm>
        </p:grpSpPr>
        <p:sp>
          <p:nvSpPr>
            <p:cNvPr id="8" name="任意多边形 14"/>
            <p:cNvSpPr/>
            <p:nvPr/>
          </p:nvSpPr>
          <p:spPr>
            <a:xfrm>
              <a:off x="1" y="2947547"/>
              <a:ext cx="9143999" cy="229735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9" name="任意多边形 17"/>
            <p:cNvSpPr/>
            <p:nvPr/>
          </p:nvSpPr>
          <p:spPr>
            <a:xfrm>
              <a:off x="1" y="3559995"/>
              <a:ext cx="9143999" cy="2215237"/>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ea typeface="微软雅黑" panose="020B0503020204020204" pitchFamily="34" charset="-122"/>
              </a:endParaRPr>
            </a:p>
          </p:txBody>
        </p:sp>
      </p:grpSp>
      <p:sp>
        <p:nvSpPr>
          <p:cNvPr id="10" name="矩形 9"/>
          <p:cNvSpPr/>
          <p:nvPr userDrawn="1"/>
        </p:nvSpPr>
        <p:spPr>
          <a:xfrm>
            <a:off x="7676110" y="6558835"/>
            <a:ext cx="918842" cy="215444"/>
          </a:xfrm>
          <a:prstGeom prst="rect">
            <a:avLst/>
          </a:prstGeom>
        </p:spPr>
        <p:txBody>
          <a:bodyPr wrap="none">
            <a:spAutoFit/>
          </a:bodyPr>
          <a:lstStyle/>
          <a:p>
            <a:pPr algn="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2022</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5</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28</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日</a:t>
            </a:r>
            <a:endPar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453759" y="6558835"/>
            <a:ext cx="707886" cy="215444"/>
          </a:xfrm>
          <a:prstGeom prst="rect">
            <a:avLst/>
          </a:prstGeom>
        </p:spPr>
        <p:txBody>
          <a:bodyPr wrap="none" lIns="0">
            <a:spAutoFit/>
          </a:bodyPr>
          <a:lstStyle/>
          <a:p>
            <a:r>
              <a:rPr lang="zh-CN" altLang="en-US" sz="800" b="1" kern="100" dirty="0">
                <a:solidFill>
                  <a:schemeClr val="tx1">
                    <a:lumMod val="50000"/>
                    <a:lumOff val="50000"/>
                  </a:schemeClr>
                </a:solidFill>
                <a:latin typeface="微软雅黑" panose="020B0503020204020204" pitchFamily="34" charset="-122"/>
                <a:ea typeface="微软雅黑" panose="020B0503020204020204" pitchFamily="34" charset="-122"/>
              </a:rPr>
              <a:t>南京邮电大学</a:t>
            </a:r>
          </a:p>
        </p:txBody>
      </p:sp>
      <p:sp>
        <p:nvSpPr>
          <p:cNvPr id="14" name="文本框 13"/>
          <p:cNvSpPr txBox="1"/>
          <p:nvPr userDrawn="1"/>
        </p:nvSpPr>
        <p:spPr>
          <a:xfrm>
            <a:off x="8703044" y="6541691"/>
            <a:ext cx="211221" cy="215442"/>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p:cNvPicPr/>
          <p:nvPr userDrawn="1"/>
        </p:nvPicPr>
        <p:blipFill>
          <a:blip r:embed="rId5" cstate="print">
            <a:extLst>
              <a:ext uri="{28A0092B-C50C-407E-A947-70E740481C1C}">
                <a14:useLocalDpi xmlns:a14="http://schemas.microsoft.com/office/drawing/2010/main" val="0"/>
              </a:ext>
            </a:extLst>
          </a:blip>
          <a:stretch>
            <a:fillRect/>
          </a:stretch>
        </p:blipFill>
        <p:spPr>
          <a:xfrm>
            <a:off x="8191500" y="317500"/>
            <a:ext cx="609600" cy="6096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cs typeface="+mj-cs"/>
        </a:defRPr>
      </a:lvl1pPr>
      <a:lvl2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2pPr>
      <a:lvl3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3pPr>
      <a:lvl4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4pPr>
      <a:lvl5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5pPr>
      <a:lvl6pPr marL="4572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9144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13716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18288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package" Target="../embeddings/Microsoft_Visio_Drawing3.vsdx"/><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package" Target="../embeddings/Microsoft_Visio_Drawing4.vsdx"/></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package" Target="../embeddings/Microsoft_Visio_Drawing2.vsdx"/></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5" name="任意多边形 14"/>
          <p:cNvSpPr/>
          <p:nvPr/>
        </p:nvSpPr>
        <p:spPr>
          <a:xfrm>
            <a:off x="0" y="2842036"/>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任意多边形 21"/>
          <p:cNvSpPr/>
          <p:nvPr/>
        </p:nvSpPr>
        <p:spPr>
          <a:xfrm>
            <a:off x="0" y="3379990"/>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nvSpPr>
        <p:spPr>
          <a:xfrm>
            <a:off x="503235" y="5468105"/>
            <a:ext cx="7701198" cy="1061829"/>
          </a:xfrm>
          <a:prstGeom prst="rect">
            <a:avLst/>
          </a:prstGeom>
          <a:noFill/>
        </p:spPr>
        <p:txBody>
          <a:bodyPr wrap="square" rtlCol="0">
            <a:sp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指导老师：柯昌博（副教授）</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答辩人：张永超</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en-US" altLang="zh-CN"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2020</a:t>
            </a: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级硕士研究生答辩</a:t>
            </a:r>
          </a:p>
        </p:txBody>
      </p:sp>
      <p:sp>
        <p:nvSpPr>
          <p:cNvPr id="2" name="文本框 1"/>
          <p:cNvSpPr txBox="1"/>
          <p:nvPr/>
        </p:nvSpPr>
        <p:spPr>
          <a:xfrm>
            <a:off x="111178" y="4950460"/>
            <a:ext cx="7536180" cy="461665"/>
          </a:xfrm>
          <a:prstGeom prst="rect">
            <a:avLst/>
          </a:prstGeom>
          <a:solidFill>
            <a:schemeClr val="bg1">
              <a:alpha val="0"/>
            </a:schemeClr>
          </a:solidFill>
        </p:spPr>
        <p:txBody>
          <a:bodyPr wrap="squar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2400" dirty="0">
                <a:sym typeface="微软雅黑" panose="020B0503020204020204" pitchFamily="34" charset="-122"/>
              </a:rPr>
              <a:t>面向智慧交通的城市道路行驶时间预测模型研究及实现</a:t>
            </a:r>
          </a:p>
        </p:txBody>
      </p:sp>
      <p:pic>
        <p:nvPicPr>
          <p:cNvPr id="7" name="图片 6"/>
          <p:cNvPicPr/>
          <p:nvPr/>
        </p:nvPicPr>
        <p:blipFill>
          <a:blip r:embed="rId4" cstate="print">
            <a:extLst>
              <a:ext uri="{28A0092B-C50C-407E-A947-70E740481C1C}">
                <a14:useLocalDpi xmlns:a14="http://schemas.microsoft.com/office/drawing/2010/main" val="0"/>
              </a:ext>
            </a:extLst>
          </a:blip>
          <a:stretch>
            <a:fillRect/>
          </a:stretch>
        </p:blipFill>
        <p:spPr>
          <a:xfrm>
            <a:off x="7536109" y="4422703"/>
            <a:ext cx="1524000" cy="152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858371" y="5064616"/>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F8EEF5CD-52B9-0472-5883-ADE13C6B83F4}"/>
              </a:ext>
            </a:extLst>
          </p:cNvPr>
          <p:cNvGraphicFramePr>
            <a:graphicFrameLocks noChangeAspect="1"/>
          </p:cNvGraphicFramePr>
          <p:nvPr>
            <p:extLst>
              <p:ext uri="{D42A27DB-BD31-4B8C-83A1-F6EECF244321}">
                <p14:modId xmlns:p14="http://schemas.microsoft.com/office/powerpoint/2010/main" val="3006772921"/>
              </p:ext>
            </p:extLst>
          </p:nvPr>
        </p:nvGraphicFramePr>
        <p:xfrm>
          <a:off x="922020" y="1844040"/>
          <a:ext cx="3528060" cy="3188396"/>
        </p:xfrm>
        <a:graphic>
          <a:graphicData uri="http://schemas.openxmlformats.org/presentationml/2006/ole">
            <mc:AlternateContent xmlns:mc="http://schemas.openxmlformats.org/markup-compatibility/2006">
              <mc:Choice xmlns:v="urn:schemas-microsoft-com:vml" Requires="v">
                <p:oleObj name="Visio" r:id="rId2" imgW="7330845" imgH="6697791" progId="Visio.Drawing.15">
                  <p:embed/>
                </p:oleObj>
              </mc:Choice>
              <mc:Fallback>
                <p:oleObj name="Visio" r:id="rId2" imgW="7330845" imgH="6697791"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020" y="1844040"/>
                        <a:ext cx="3528060" cy="3188396"/>
                      </a:xfrm>
                      <a:prstGeom prst="rect">
                        <a:avLst/>
                      </a:prstGeom>
                      <a:noFill/>
                    </p:spPr>
                  </p:pic>
                </p:oleObj>
              </mc:Fallback>
            </mc:AlternateContent>
          </a:graphicData>
        </a:graphic>
      </p:graphicFrame>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a:extLst>
              <a:ext uri="{FF2B5EF4-FFF2-40B4-BE49-F238E27FC236}">
                <a16:creationId xmlns:a16="http://schemas.microsoft.com/office/drawing/2014/main" id="{C58BA606-AA7C-57B2-28F4-EC9EEB35C506}"/>
              </a:ext>
            </a:extLst>
          </p:cNvPr>
          <p:cNvGraphicFramePr>
            <a:graphicFrameLocks noChangeAspect="1"/>
          </p:cNvGraphicFramePr>
          <p:nvPr>
            <p:extLst>
              <p:ext uri="{D42A27DB-BD31-4B8C-83A1-F6EECF244321}">
                <p14:modId xmlns:p14="http://schemas.microsoft.com/office/powerpoint/2010/main" val="882773712"/>
              </p:ext>
            </p:extLst>
          </p:nvPr>
        </p:nvGraphicFramePr>
        <p:xfrm>
          <a:off x="4892040" y="1840865"/>
          <a:ext cx="3444385" cy="3173095"/>
        </p:xfrm>
        <a:graphic>
          <a:graphicData uri="http://schemas.openxmlformats.org/presentationml/2006/ole">
            <mc:AlternateContent xmlns:mc="http://schemas.openxmlformats.org/markup-compatibility/2006">
              <mc:Choice xmlns:v="urn:schemas-microsoft-com:vml" Requires="v">
                <p:oleObj name="Visio" r:id="rId4" imgW="7292366" imgH="6682520" progId="Visio.Drawing.15">
                  <p:embed/>
                </p:oleObj>
              </mc:Choice>
              <mc:Fallback>
                <p:oleObj name="Visio" r:id="rId4" imgW="7292366" imgH="6682520"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2040" y="1840865"/>
                        <a:ext cx="3444385" cy="3173095"/>
                      </a:xfrm>
                      <a:prstGeom prst="rect">
                        <a:avLst/>
                      </a:prstGeom>
                      <a:noFill/>
                    </p:spPr>
                  </p:pic>
                </p:oleObj>
              </mc:Fallback>
            </mc:AlternateContent>
          </a:graphicData>
        </a:graphic>
      </p:graphicFrame>
      <p:sp>
        <p:nvSpPr>
          <p:cNvPr id="14" name="Rectangle 33">
            <a:extLst>
              <a:ext uri="{FF2B5EF4-FFF2-40B4-BE49-F238E27FC236}">
                <a16:creationId xmlns:a16="http://schemas.microsoft.com/office/drawing/2014/main" id="{F1BA7421-0EAE-FE39-16EC-20E0F06F4C73}"/>
              </a:ext>
            </a:extLst>
          </p:cNvPr>
          <p:cNvSpPr/>
          <p:nvPr/>
        </p:nvSpPr>
        <p:spPr>
          <a:xfrm>
            <a:off x="4921098" y="5032436"/>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Tree>
    <p:extLst>
      <p:ext uri="{BB962C8B-B14F-4D97-AF65-F5344CB8AC3E}">
        <p14:creationId xmlns:p14="http://schemas.microsoft.com/office/powerpoint/2010/main" val="299339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4856308" y="5256530"/>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平均距离误差对比</a:t>
            </a:r>
          </a:p>
        </p:txBody>
      </p:sp>
      <p:sp>
        <p:nvSpPr>
          <p:cNvPr id="5" name="Freeform 115">
            <a:extLst>
              <a:ext uri="{FF2B5EF4-FFF2-40B4-BE49-F238E27FC236}">
                <a16:creationId xmlns:a16="http://schemas.microsoft.com/office/drawing/2014/main" id="{49ADA9B6-A82A-F695-6D5E-923F9328D639}"/>
              </a:ext>
            </a:extLst>
          </p:cNvPr>
          <p:cNvSpPr/>
          <p:nvPr/>
        </p:nvSpPr>
        <p:spPr bwMode="auto">
          <a:xfrm>
            <a:off x="86135" y="200737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9" name="文本框 8">
            <a:extLst>
              <a:ext uri="{FF2B5EF4-FFF2-40B4-BE49-F238E27FC236}">
                <a16:creationId xmlns:a16="http://schemas.microsoft.com/office/drawing/2014/main" id="{9E7A44CA-B1CB-BCCC-0439-5DF3BEE24DCB}"/>
              </a:ext>
            </a:extLst>
          </p:cNvPr>
          <p:cNvSpPr txBox="1"/>
          <p:nvPr/>
        </p:nvSpPr>
        <p:spPr>
          <a:xfrm>
            <a:off x="233657" y="1914549"/>
            <a:ext cx="3777615" cy="3142014"/>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平均距离误差</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是指算法在匹配正确的点到采样点的平均距离，平均距离越小，说明算法的精度越高，越能反应道路真实情况。</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只考虑匹配正确的点且使用球面坐标系计算距离而不是常规的欧式距离，这样做是为了提高实验的准确度。图中可以看出，整体上路网结构在比较复杂的情况下，相对于路网结构较简单时</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值更高。这是因为路网结构越复杂匹配的难度就越大。</a:t>
            </a:r>
          </a:p>
        </p:txBody>
      </p:sp>
      <p:pic>
        <p:nvPicPr>
          <p:cNvPr id="6" name="图片 5" descr="图表, 条形图&#10;&#10;描述已自动生成">
            <a:extLst>
              <a:ext uri="{FF2B5EF4-FFF2-40B4-BE49-F238E27FC236}">
                <a16:creationId xmlns:a16="http://schemas.microsoft.com/office/drawing/2014/main" id="{D0373163-681E-CCD1-4046-DCD79A20A27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1272" y="1513840"/>
            <a:ext cx="5105400" cy="3830320"/>
          </a:xfrm>
          <a:prstGeom prst="rect">
            <a:avLst/>
          </a:prstGeom>
          <a:noFill/>
          <a:ln>
            <a:noFill/>
          </a:ln>
        </p:spPr>
      </p:pic>
    </p:spTree>
    <p:extLst>
      <p:ext uri="{BB962C8B-B14F-4D97-AF65-F5344CB8AC3E}">
        <p14:creationId xmlns:p14="http://schemas.microsoft.com/office/powerpoint/2010/main" val="264074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858371" y="5064616"/>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33">
            <a:extLst>
              <a:ext uri="{FF2B5EF4-FFF2-40B4-BE49-F238E27FC236}">
                <a16:creationId xmlns:a16="http://schemas.microsoft.com/office/drawing/2014/main" id="{F1BA7421-0EAE-FE39-16EC-20E0F06F4C73}"/>
              </a:ext>
            </a:extLst>
          </p:cNvPr>
          <p:cNvSpPr/>
          <p:nvPr/>
        </p:nvSpPr>
        <p:spPr>
          <a:xfrm>
            <a:off x="4870304" y="5029262"/>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pic>
        <p:nvPicPr>
          <p:cNvPr id="3" name="图片 2" descr="地图&#10;&#10;描述已自动生成">
            <a:extLst>
              <a:ext uri="{FF2B5EF4-FFF2-40B4-BE49-F238E27FC236}">
                <a16:creationId xmlns:a16="http://schemas.microsoft.com/office/drawing/2014/main" id="{6A4A0EAD-0E1A-1FD7-DDA2-479FE45B33D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370" y="1847214"/>
            <a:ext cx="3463355" cy="3166745"/>
          </a:xfrm>
          <a:prstGeom prst="rect">
            <a:avLst/>
          </a:prstGeom>
          <a:noFill/>
          <a:ln>
            <a:noFill/>
          </a:ln>
        </p:spPr>
      </p:pic>
      <p:pic>
        <p:nvPicPr>
          <p:cNvPr id="4" name="图片 3" descr="图示, 地图&#10;&#10;描述已自动生成">
            <a:extLst>
              <a:ext uri="{FF2B5EF4-FFF2-40B4-BE49-F238E27FC236}">
                <a16:creationId xmlns:a16="http://schemas.microsoft.com/office/drawing/2014/main" id="{4C9B17BF-4CDC-D713-3F30-8480BF39E61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995" y="1844041"/>
            <a:ext cx="3452635" cy="3185221"/>
          </a:xfrm>
          <a:prstGeom prst="rect">
            <a:avLst/>
          </a:prstGeom>
          <a:noFill/>
          <a:ln>
            <a:noFill/>
          </a:ln>
        </p:spPr>
      </p:pic>
    </p:spTree>
    <p:extLst>
      <p:ext uri="{BB962C8B-B14F-4D97-AF65-F5344CB8AC3E}">
        <p14:creationId xmlns:p14="http://schemas.microsoft.com/office/powerpoint/2010/main" val="120928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条形图&#10;&#10;描述已自动生成">
            <a:extLst>
              <a:ext uri="{FF2B5EF4-FFF2-40B4-BE49-F238E27FC236}">
                <a16:creationId xmlns:a16="http://schemas.microsoft.com/office/drawing/2014/main" id="{DDC21AE8-FB7C-B968-E77A-81B71C1F7FC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199" t="5593" r="8719"/>
          <a:stretch/>
        </p:blipFill>
        <p:spPr bwMode="auto">
          <a:xfrm>
            <a:off x="1180307" y="1512164"/>
            <a:ext cx="2968307" cy="2470467"/>
          </a:xfrm>
          <a:prstGeom prst="rect">
            <a:avLst/>
          </a:prstGeom>
          <a:noFill/>
          <a:ln>
            <a:noFill/>
          </a:ln>
          <a:extLst>
            <a:ext uri="{53640926-AAD7-44D8-BBD7-CCE9431645EC}">
              <a14:shadowObscured xmlns:a14="http://schemas.microsoft.com/office/drawing/2010/main"/>
            </a:ext>
          </a:extLst>
        </p:spPr>
      </p:pic>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858371" y="5064616"/>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33">
            <a:extLst>
              <a:ext uri="{FF2B5EF4-FFF2-40B4-BE49-F238E27FC236}">
                <a16:creationId xmlns:a16="http://schemas.microsoft.com/office/drawing/2014/main" id="{F1BA7421-0EAE-FE39-16EC-20E0F06F4C73}"/>
              </a:ext>
            </a:extLst>
          </p:cNvPr>
          <p:cNvSpPr/>
          <p:nvPr/>
        </p:nvSpPr>
        <p:spPr>
          <a:xfrm>
            <a:off x="4870304" y="5029262"/>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pic>
        <p:nvPicPr>
          <p:cNvPr id="7" name="图片 6" descr="图表, 折线图&#10;&#10;描述已自动生成">
            <a:extLst>
              <a:ext uri="{FF2B5EF4-FFF2-40B4-BE49-F238E27FC236}">
                <a16:creationId xmlns:a16="http://schemas.microsoft.com/office/drawing/2014/main" id="{3CEC1DFA-5F3F-A5FD-DCFB-5877CF2E86C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43" t="7005" r="9272"/>
          <a:stretch/>
        </p:blipFill>
        <p:spPr bwMode="auto">
          <a:xfrm>
            <a:off x="4406901" y="1567726"/>
            <a:ext cx="3035300" cy="2414905"/>
          </a:xfrm>
          <a:prstGeom prst="rect">
            <a:avLst/>
          </a:prstGeom>
          <a:noFill/>
          <a:ln>
            <a:noFill/>
          </a:ln>
          <a:extLst>
            <a:ext uri="{53640926-AAD7-44D8-BBD7-CCE9431645EC}">
              <a14:shadowObscured xmlns:a14="http://schemas.microsoft.com/office/drawing/2010/main"/>
            </a:ext>
          </a:extLst>
        </p:spPr>
      </p:pic>
      <p:pic>
        <p:nvPicPr>
          <p:cNvPr id="9" name="图片 8" descr="图表, 折线图&#10;&#10;描述已自动生成">
            <a:extLst>
              <a:ext uri="{FF2B5EF4-FFF2-40B4-BE49-F238E27FC236}">
                <a16:creationId xmlns:a16="http://schemas.microsoft.com/office/drawing/2014/main" id="{FB27D53D-1336-F243-2BF7-EECEAB0F322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26" t="5895" r="8263"/>
          <a:stretch/>
        </p:blipFill>
        <p:spPr bwMode="auto">
          <a:xfrm>
            <a:off x="1101884" y="3982631"/>
            <a:ext cx="3046730" cy="2407920"/>
          </a:xfrm>
          <a:prstGeom prst="rect">
            <a:avLst/>
          </a:prstGeom>
          <a:noFill/>
          <a:ln>
            <a:noFill/>
          </a:ln>
          <a:extLst>
            <a:ext uri="{53640926-AAD7-44D8-BBD7-CCE9431645EC}">
              <a14:shadowObscured xmlns:a14="http://schemas.microsoft.com/office/drawing/2010/main"/>
            </a:ext>
          </a:extLst>
        </p:spPr>
      </p:pic>
      <p:pic>
        <p:nvPicPr>
          <p:cNvPr id="11" name="图片 10" descr="图表, 折线图&#10;&#10;描述已自动生成">
            <a:extLst>
              <a:ext uri="{FF2B5EF4-FFF2-40B4-BE49-F238E27FC236}">
                <a16:creationId xmlns:a16="http://schemas.microsoft.com/office/drawing/2014/main" id="{438FAC06-E319-DF5E-68A1-00A56EA2812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891" t="6893" r="8901" b="2524"/>
          <a:stretch/>
        </p:blipFill>
        <p:spPr bwMode="auto">
          <a:xfrm>
            <a:off x="4476750" y="4025346"/>
            <a:ext cx="2998470" cy="230990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3720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33">
            <a:extLst>
              <a:ext uri="{FF2B5EF4-FFF2-40B4-BE49-F238E27FC236}">
                <a16:creationId xmlns:a16="http://schemas.microsoft.com/office/drawing/2014/main" id="{F1BA7421-0EAE-FE39-16EC-20E0F06F4C73}"/>
              </a:ext>
            </a:extLst>
          </p:cNvPr>
          <p:cNvSpPr/>
          <p:nvPr/>
        </p:nvSpPr>
        <p:spPr>
          <a:xfrm>
            <a:off x="5271473" y="5374383"/>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算法效益指标（</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SBM</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p>
        </p:txBody>
      </p:sp>
      <p:pic>
        <p:nvPicPr>
          <p:cNvPr id="3" name="图片 2" descr="图表&#10;&#10;描述已自动生成">
            <a:extLst>
              <a:ext uri="{FF2B5EF4-FFF2-40B4-BE49-F238E27FC236}">
                <a16:creationId xmlns:a16="http://schemas.microsoft.com/office/drawing/2014/main" id="{FE0EFE3A-BCD3-60CA-714E-6AC0BC53922D}"/>
              </a:ext>
            </a:extLst>
          </p:cNvPr>
          <p:cNvPicPr>
            <a:picLocks noChangeAspect="1"/>
          </p:cNvPicPr>
          <p:nvPr/>
        </p:nvPicPr>
        <p:blipFill rotWithShape="1">
          <a:blip r:embed="rId2">
            <a:extLst>
              <a:ext uri="{28A0092B-C50C-407E-A947-70E740481C1C}">
                <a14:useLocalDpi xmlns:a14="http://schemas.microsoft.com/office/drawing/2010/main" val="0"/>
              </a:ext>
            </a:extLst>
          </a:blip>
          <a:srcRect l="21734" t="6034" r="9204" b="7427"/>
          <a:stretch/>
        </p:blipFill>
        <p:spPr bwMode="auto">
          <a:xfrm>
            <a:off x="5305763" y="2003168"/>
            <a:ext cx="3528060" cy="3314700"/>
          </a:xfrm>
          <a:prstGeom prst="rect">
            <a:avLst/>
          </a:prstGeom>
          <a:noFill/>
          <a:ln>
            <a:noFill/>
          </a:ln>
        </p:spPr>
      </p:pic>
      <p:sp>
        <p:nvSpPr>
          <p:cNvPr id="12" name="Freeform 115">
            <a:extLst>
              <a:ext uri="{FF2B5EF4-FFF2-40B4-BE49-F238E27FC236}">
                <a16:creationId xmlns:a16="http://schemas.microsoft.com/office/drawing/2014/main" id="{F6119229-9A0F-9D01-1B95-6841A8991104}"/>
              </a:ext>
            </a:extLst>
          </p:cNvPr>
          <p:cNvSpPr/>
          <p:nvPr/>
        </p:nvSpPr>
        <p:spPr bwMode="auto">
          <a:xfrm>
            <a:off x="231823" y="205992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3" name="文本框 12">
            <a:extLst>
              <a:ext uri="{FF2B5EF4-FFF2-40B4-BE49-F238E27FC236}">
                <a16:creationId xmlns:a16="http://schemas.microsoft.com/office/drawing/2014/main" id="{02B04D9A-BC08-136E-C431-185A17298CB8}"/>
              </a:ext>
            </a:extLst>
          </p:cNvPr>
          <p:cNvSpPr txBox="1"/>
          <p:nvPr/>
        </p:nvSpPr>
        <p:spPr>
          <a:xfrm>
            <a:off x="435711" y="1925192"/>
            <a:ext cx="4779396" cy="4065344"/>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由于候选点个数越多，理论上算法的准确率就越高，但算法的效率就越差，寻找到准确率于效率的平衡点尤为重要。我们分别测试了候选点个数分别为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时</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方法在三种不同道路上准确率于效率的表现，结果如右图所示，在图中可以看到三种道路呈一致趋势，即随着候选点个数的增加，执行时间也随之增加，准确率逐步提升。候选点个数在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之间时，随着候选点个数的增加，图中线的斜率很大，但当候选点个数大于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时，随着候选点个数的增加，图中线的斜率逐渐变小，即算法的准确率提升越来越小，但算法执行时间依然越来越长。综上，</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算法在候选点个数为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是可以保证可观的准确率以及较好的算法效率。</a:t>
            </a:r>
          </a:p>
        </p:txBody>
      </p:sp>
    </p:spTree>
    <p:extLst>
      <p:ext uri="{BB962C8B-B14F-4D97-AF65-F5344CB8AC3E}">
        <p14:creationId xmlns:p14="http://schemas.microsoft.com/office/powerpoint/2010/main" val="173208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1BC276A6-8FB7-3105-8011-EF685A88CBFB}"/>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3E600760-E721-14EC-18E4-A963E4582878}"/>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94A8B44C-E40E-BA2E-0244-A958296D4651}"/>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60C43157-6542-7E8E-6DF3-DAE11928AFD6}"/>
              </a:ext>
            </a:extLst>
          </p:cNvPr>
          <p:cNvSpPr/>
          <p:nvPr/>
        </p:nvSpPr>
        <p:spPr>
          <a:xfrm>
            <a:off x="4019246" y="5141084"/>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08973D67-945C-74A6-2C06-B41958DED0B4}"/>
              </a:ext>
            </a:extLst>
          </p:cNvPr>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9" name="矩形 8">
            <a:extLst>
              <a:ext uri="{FF2B5EF4-FFF2-40B4-BE49-F238E27FC236}">
                <a16:creationId xmlns:a16="http://schemas.microsoft.com/office/drawing/2014/main" id="{5E441793-6558-B7C9-20DD-CCB8490828EF}"/>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2C0057CD-9CDC-4BA5-2B18-605F2B4B707C}"/>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E4442BFE-0D01-E396-A274-CF7BFC220E7F}"/>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760C7A83-E1D1-704E-6FD4-5B991F7D662F}"/>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A0D5078F-F991-BB1B-638B-9B26DAC6C912}"/>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268965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zh-CN" dirty="0"/>
              <a:t>基于</a:t>
            </a:r>
            <a:r>
              <a:rPr lang="zh-CN" altLang="en-US" dirty="0"/>
              <a:t>贝叶斯时空图自编码器的道路行驶时间预测模型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Freeform 115">
            <a:extLst>
              <a:ext uri="{FF2B5EF4-FFF2-40B4-BE49-F238E27FC236}">
                <a16:creationId xmlns:a16="http://schemas.microsoft.com/office/drawing/2014/main" id="{39D390E7-8893-B979-3D6F-95C81785D056}"/>
              </a:ext>
            </a:extLst>
          </p:cNvPr>
          <p:cNvSpPr/>
          <p:nvPr/>
        </p:nvSpPr>
        <p:spPr bwMode="auto">
          <a:xfrm>
            <a:off x="1043325" y="2063569"/>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23" name="Rectangle 33">
            <a:extLst>
              <a:ext uri="{FF2B5EF4-FFF2-40B4-BE49-F238E27FC236}">
                <a16:creationId xmlns:a16="http://schemas.microsoft.com/office/drawing/2014/main" id="{FCE9E312-0C7D-C2AE-D706-AD99398CFA43}"/>
              </a:ext>
            </a:extLst>
          </p:cNvPr>
          <p:cNvSpPr/>
          <p:nvPr/>
        </p:nvSpPr>
        <p:spPr>
          <a:xfrm>
            <a:off x="1256988" y="3881338"/>
            <a:ext cx="6736391" cy="1683538"/>
          </a:xfrm>
          <a:prstGeom prst="rect">
            <a:avLst/>
          </a:prstGeom>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在现代城市中，交通拥堵已经成为了一个普遍存在且难以解决的问题，针对该问题，我们提出看了基于贝叶斯时空图自编码器（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的道路行驶时间预测模型，这个模型不仅充分利用了城市道路网络的拓扑信息，而且通过引入贝叶斯理论，能够更好地描述和处理行驶时间的不确定性。这个模型的提出是为了提高城市道路行驶时间预测的准确性，从而为城市交通管理和智能交通系统的优化提供有力的技术支持。</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E24B6AB-845E-2B94-8BBF-02638972CBD6}"/>
              </a:ext>
            </a:extLst>
          </p:cNvPr>
          <p:cNvSpPr txBox="1"/>
          <p:nvPr/>
        </p:nvSpPr>
        <p:spPr>
          <a:xfrm>
            <a:off x="1256988" y="1957060"/>
            <a:ext cx="6675432" cy="875624"/>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交通的不稳定性：城市交通状态受众多因素影响，包括但不限于天气、节假日、特殊事件（如道路施工或交通事故）、甚至日常的交通峰值等。这些因素使得道路网络状态呈现出高度的动态性和复杂性。</a:t>
            </a:r>
          </a:p>
        </p:txBody>
      </p:sp>
      <p:sp>
        <p:nvSpPr>
          <p:cNvPr id="10" name="文本框 9">
            <a:extLst>
              <a:ext uri="{FF2B5EF4-FFF2-40B4-BE49-F238E27FC236}">
                <a16:creationId xmlns:a16="http://schemas.microsoft.com/office/drawing/2014/main" id="{90D3BDBA-18B4-08CC-090F-2966979C3829}"/>
              </a:ext>
            </a:extLst>
          </p:cNvPr>
          <p:cNvSpPr txBox="1"/>
          <p:nvPr/>
        </p:nvSpPr>
        <p:spPr>
          <a:xfrm>
            <a:off x="1256987" y="3053851"/>
            <a:ext cx="6736391" cy="606320"/>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交通的不确定性：由于城市道路网络的规模巨大，可用的数据有限，加之交通状态的复杂性，使得行驶时间预测的不确定性极高。</a:t>
            </a:r>
          </a:p>
        </p:txBody>
      </p:sp>
      <p:sp>
        <p:nvSpPr>
          <p:cNvPr id="11" name="Freeform 115">
            <a:extLst>
              <a:ext uri="{FF2B5EF4-FFF2-40B4-BE49-F238E27FC236}">
                <a16:creationId xmlns:a16="http://schemas.microsoft.com/office/drawing/2014/main" id="{2F0E7F85-23E8-E48D-7446-8DEF542DB307}"/>
              </a:ext>
            </a:extLst>
          </p:cNvPr>
          <p:cNvSpPr/>
          <p:nvPr/>
        </p:nvSpPr>
        <p:spPr bwMode="auto">
          <a:xfrm>
            <a:off x="1039203" y="3170608"/>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2" name="Freeform 115">
            <a:extLst>
              <a:ext uri="{FF2B5EF4-FFF2-40B4-BE49-F238E27FC236}">
                <a16:creationId xmlns:a16="http://schemas.microsoft.com/office/drawing/2014/main" id="{92A82DAC-641C-FFA6-D1DF-AE18E3A6776E}"/>
              </a:ext>
            </a:extLst>
          </p:cNvPr>
          <p:cNvSpPr/>
          <p:nvPr/>
        </p:nvSpPr>
        <p:spPr bwMode="auto">
          <a:xfrm>
            <a:off x="1039203" y="4020238"/>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extLst>
      <p:ext uri="{BB962C8B-B14F-4D97-AF65-F5344CB8AC3E}">
        <p14:creationId xmlns:p14="http://schemas.microsoft.com/office/powerpoint/2010/main" val="326905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zh-CN" dirty="0"/>
              <a:t>基于</a:t>
            </a:r>
            <a:r>
              <a:rPr lang="zh-CN" altLang="en-US" dirty="0"/>
              <a:t>贝叶斯时空图自编码器的道路行驶时间预测模型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Freeform 115">
            <a:extLst>
              <a:ext uri="{FF2B5EF4-FFF2-40B4-BE49-F238E27FC236}">
                <a16:creationId xmlns:a16="http://schemas.microsoft.com/office/drawing/2014/main" id="{39D390E7-8893-B979-3D6F-95C81785D056}"/>
              </a:ext>
            </a:extLst>
          </p:cNvPr>
          <p:cNvSpPr/>
          <p:nvPr/>
        </p:nvSpPr>
        <p:spPr bwMode="auto">
          <a:xfrm>
            <a:off x="89288" y="1867067"/>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23" name="Rectangle 33">
            <a:extLst>
              <a:ext uri="{FF2B5EF4-FFF2-40B4-BE49-F238E27FC236}">
                <a16:creationId xmlns:a16="http://schemas.microsoft.com/office/drawing/2014/main" id="{FCE9E312-0C7D-C2AE-D706-AD99398CFA43}"/>
              </a:ext>
            </a:extLst>
          </p:cNvPr>
          <p:cNvSpPr/>
          <p:nvPr/>
        </p:nvSpPr>
        <p:spPr>
          <a:xfrm>
            <a:off x="205376" y="1758348"/>
            <a:ext cx="3590279" cy="875624"/>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地图匹配</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：将</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GPS</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轨迹点匹配到城市道路网络上，从而获得大量全市道路的历史行驶速度数据。</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5" name="对象 4">
            <a:extLst>
              <a:ext uri="{FF2B5EF4-FFF2-40B4-BE49-F238E27FC236}">
                <a16:creationId xmlns:a16="http://schemas.microsoft.com/office/drawing/2014/main" id="{C10750FD-543F-BBC8-95A9-CB44A97F4BFB}"/>
              </a:ext>
            </a:extLst>
          </p:cNvPr>
          <p:cNvGraphicFramePr>
            <a:graphicFrameLocks noChangeAspect="1"/>
          </p:cNvGraphicFramePr>
          <p:nvPr>
            <p:extLst>
              <p:ext uri="{D42A27DB-BD31-4B8C-83A1-F6EECF244321}">
                <p14:modId xmlns:p14="http://schemas.microsoft.com/office/powerpoint/2010/main" val="20267146"/>
              </p:ext>
            </p:extLst>
          </p:nvPr>
        </p:nvGraphicFramePr>
        <p:xfrm>
          <a:off x="3795655" y="2012189"/>
          <a:ext cx="5220957" cy="3641725"/>
        </p:xfrm>
        <a:graphic>
          <a:graphicData uri="http://schemas.openxmlformats.org/presentationml/2006/ole">
            <mc:AlternateContent xmlns:mc="http://schemas.openxmlformats.org/markup-compatibility/2006">
              <mc:Choice xmlns:v="urn:schemas-microsoft-com:vml" Requires="v">
                <p:oleObj name="Visio" r:id="rId3" imgW="14695095" imgH="8751374" progId="Visio.Drawing.15">
                  <p:embed/>
                </p:oleObj>
              </mc:Choice>
              <mc:Fallback>
                <p:oleObj name="Visio" r:id="rId3" imgW="14695095" imgH="8751374" progId="Visio.Drawing.15">
                  <p:embed/>
                  <p:pic>
                    <p:nvPicPr>
                      <p:cNvPr id="8" name="对象 7">
                        <a:extLst>
                          <a:ext uri="{FF2B5EF4-FFF2-40B4-BE49-F238E27FC236}">
                            <a16:creationId xmlns:a16="http://schemas.microsoft.com/office/drawing/2014/main" id="{692D0172-0805-99E4-46FD-DC631D030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5655" y="2012189"/>
                        <a:ext cx="5220957" cy="3641725"/>
                      </a:xfrm>
                      <a:prstGeom prst="rect">
                        <a:avLst/>
                      </a:prstGeom>
                      <a:noFill/>
                    </p:spPr>
                  </p:pic>
                </p:oleObj>
              </mc:Fallback>
            </mc:AlternateContent>
          </a:graphicData>
        </a:graphic>
      </p:graphicFrame>
      <p:sp>
        <p:nvSpPr>
          <p:cNvPr id="6" name="Rectangle 33">
            <a:extLst>
              <a:ext uri="{FF2B5EF4-FFF2-40B4-BE49-F238E27FC236}">
                <a16:creationId xmlns:a16="http://schemas.microsoft.com/office/drawing/2014/main" id="{488451F7-45B8-2FB4-7AF8-A4372E10387D}"/>
              </a:ext>
            </a:extLst>
          </p:cNvPr>
          <p:cNvSpPr/>
          <p:nvPr/>
        </p:nvSpPr>
        <p:spPr>
          <a:xfrm>
            <a:off x="4834217" y="5722122"/>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模型总架构</a:t>
            </a:r>
          </a:p>
        </p:txBody>
      </p:sp>
      <p:sp>
        <p:nvSpPr>
          <p:cNvPr id="9" name="Freeform 115">
            <a:extLst>
              <a:ext uri="{FF2B5EF4-FFF2-40B4-BE49-F238E27FC236}">
                <a16:creationId xmlns:a16="http://schemas.microsoft.com/office/drawing/2014/main" id="{9BC50704-AC39-ED41-DCFA-924DCE0D5C2E}"/>
              </a:ext>
            </a:extLst>
          </p:cNvPr>
          <p:cNvSpPr/>
          <p:nvPr/>
        </p:nvSpPr>
        <p:spPr bwMode="auto">
          <a:xfrm>
            <a:off x="89288" y="2694103"/>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0" name="Rectangle 33">
            <a:extLst>
              <a:ext uri="{FF2B5EF4-FFF2-40B4-BE49-F238E27FC236}">
                <a16:creationId xmlns:a16="http://schemas.microsoft.com/office/drawing/2014/main" id="{47539D07-C0C6-0857-04F7-849FE0FA7078}"/>
              </a:ext>
            </a:extLst>
          </p:cNvPr>
          <p:cNvSpPr/>
          <p:nvPr/>
        </p:nvSpPr>
        <p:spPr>
          <a:xfrm>
            <a:off x="205376" y="2585384"/>
            <a:ext cx="3590279" cy="875624"/>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构建时空图</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：通过时空图卷积神经网络，可以在这个图结构上进行信息的传播和融合，以捕捉道路网络的拓扑关系和空间依赖性。</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Freeform 115">
            <a:extLst>
              <a:ext uri="{FF2B5EF4-FFF2-40B4-BE49-F238E27FC236}">
                <a16:creationId xmlns:a16="http://schemas.microsoft.com/office/drawing/2014/main" id="{8DCC4C16-C37D-2D33-CE96-67276BBFE307}"/>
              </a:ext>
            </a:extLst>
          </p:cNvPr>
          <p:cNvSpPr/>
          <p:nvPr/>
        </p:nvSpPr>
        <p:spPr bwMode="auto">
          <a:xfrm>
            <a:off x="89288" y="3563085"/>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2" name="Rectangle 33">
            <a:extLst>
              <a:ext uri="{FF2B5EF4-FFF2-40B4-BE49-F238E27FC236}">
                <a16:creationId xmlns:a16="http://schemas.microsoft.com/office/drawing/2014/main" id="{0447AEF1-1235-F6A5-1F11-CE820FD617F8}"/>
              </a:ext>
            </a:extLst>
          </p:cNvPr>
          <p:cNvSpPr/>
          <p:nvPr/>
        </p:nvSpPr>
        <p:spPr>
          <a:xfrm>
            <a:off x="205376" y="3454366"/>
            <a:ext cx="3590279" cy="1683538"/>
          </a:xfrm>
          <a:prstGeom prst="rect">
            <a:avLst/>
          </a:prstGeom>
        </p:spPr>
        <p:txBody>
          <a:bodyPr wrap="square">
            <a:spAutoFit/>
          </a:bodyPr>
          <a:lstStyle/>
          <a:p>
            <a:pPr>
              <a:lnSpc>
                <a:spcPct val="125000"/>
              </a:lnSpc>
              <a:defRPr/>
            </a:pPr>
            <a:r>
              <a:rPr lang="en-US" altLang="zh-CN" sz="1400" b="1"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基于时空图卷积的输出，本文使用贝叶斯图自编码器进一步处理数据，通过引入贝叶斯理论，可以考虑行驶时间的不确定性，这使得预测结果不仅可以得到预测值，还可以得到预测值的不确定性，从而更好地反映行驶时间的分布特性。</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Freeform 115">
            <a:extLst>
              <a:ext uri="{FF2B5EF4-FFF2-40B4-BE49-F238E27FC236}">
                <a16:creationId xmlns:a16="http://schemas.microsoft.com/office/drawing/2014/main" id="{186FB4CD-6B9A-2D03-64B6-FA2213E0E1F5}"/>
              </a:ext>
            </a:extLst>
          </p:cNvPr>
          <p:cNvSpPr/>
          <p:nvPr/>
        </p:nvSpPr>
        <p:spPr bwMode="auto">
          <a:xfrm>
            <a:off x="166382" y="5207275"/>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4" name="Rectangle 33">
            <a:extLst>
              <a:ext uri="{FF2B5EF4-FFF2-40B4-BE49-F238E27FC236}">
                <a16:creationId xmlns:a16="http://schemas.microsoft.com/office/drawing/2014/main" id="{C454A1CD-0FAF-9C63-7243-9F06A5AB4ACC}"/>
              </a:ext>
            </a:extLst>
          </p:cNvPr>
          <p:cNvSpPr/>
          <p:nvPr/>
        </p:nvSpPr>
        <p:spPr>
          <a:xfrm>
            <a:off x="282470" y="5098556"/>
            <a:ext cx="3590279" cy="1414233"/>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生成对抗网络</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：生成器尝试产生看起来与真实行驶时间数据相似的数据，判别器的任务是尽可能区分生成的数据和真实数据。通过这种方式可以进一步优化预测模型，使预测结果更接近真实的行驶时间数据。</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43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6" grpId="0"/>
      <p:bldP spid="9" grpId="0" animBg="1"/>
      <p:bldP spid="10" grpId="0"/>
      <p:bldP spid="11" grpId="0" animBg="1"/>
      <p:bldP spid="12" grpId="0"/>
      <p:bldP spid="13" grpId="0" animBg="1"/>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3.2 </a:t>
            </a:r>
            <a:r>
              <a:rPr lang="zh-CN" altLang="en-US" dirty="0">
                <a:sym typeface="微软雅黑" panose="020B0503020204020204" pitchFamily="34" charset="-122"/>
              </a:rPr>
              <a:t>实验设置</a:t>
            </a: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Freeform 115">
            <a:extLst>
              <a:ext uri="{FF2B5EF4-FFF2-40B4-BE49-F238E27FC236}">
                <a16:creationId xmlns:a16="http://schemas.microsoft.com/office/drawing/2014/main" id="{39D390E7-8893-B979-3D6F-95C81785D056}"/>
              </a:ext>
            </a:extLst>
          </p:cNvPr>
          <p:cNvSpPr/>
          <p:nvPr/>
        </p:nvSpPr>
        <p:spPr bwMode="auto">
          <a:xfrm>
            <a:off x="1135380" y="2190917"/>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23" name="Rectangle 33">
            <a:extLst>
              <a:ext uri="{FF2B5EF4-FFF2-40B4-BE49-F238E27FC236}">
                <a16:creationId xmlns:a16="http://schemas.microsoft.com/office/drawing/2014/main" id="{FCE9E312-0C7D-C2AE-D706-AD99398CFA43}"/>
              </a:ext>
            </a:extLst>
          </p:cNvPr>
          <p:cNvSpPr/>
          <p:nvPr/>
        </p:nvSpPr>
        <p:spPr>
          <a:xfrm>
            <a:off x="1317696" y="2072807"/>
            <a:ext cx="6508608" cy="1683538"/>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本实验在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Google </a:t>
            </a:r>
            <a:r>
              <a:rPr lang="en-US" altLang="zh-CN" sz="1400" kern="0" dirty="0" err="1">
                <a:solidFill>
                  <a:schemeClr val="tx1">
                    <a:lumMod val="75000"/>
                    <a:lumOff val="25000"/>
                  </a:schemeClr>
                </a:solidFill>
                <a:latin typeface="微软雅黑" panose="020B0503020204020204" pitchFamily="34" charset="-122"/>
                <a:ea typeface="微软雅黑" panose="020B0503020204020204" pitchFamily="34" charset="-122"/>
              </a:rPr>
              <a:t>Colab</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平台上进行，使用的</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GPU</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型号为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NVIDIA V100</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，显存为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32G</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，深度学习框架采用</a:t>
            </a:r>
            <a:r>
              <a:rPr lang="en-US" altLang="zh-CN" sz="1400" kern="0" dirty="0" err="1">
                <a:solidFill>
                  <a:schemeClr val="tx1">
                    <a:lumMod val="75000"/>
                    <a:lumOff val="25000"/>
                  </a:schemeClr>
                </a:solidFill>
                <a:latin typeface="微软雅黑" panose="020B0503020204020204" pitchFamily="34" charset="-122"/>
                <a:ea typeface="微软雅黑" panose="020B0503020204020204" pitchFamily="34" charset="-122"/>
              </a:rPr>
              <a:t>PyTorch</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 1.12</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CUDA</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版本为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11.6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，这种环境配置能够为实验提供足够的计算资源，以确保模型能够高效地进行训练和评估。</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GPS</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轨迹数据为葡萄牙波尔图市从</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月到</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月某出租车运营公司的开放数据集，数据集包括</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1,710,666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条真实出租车轨迹数据，共计</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83,409,193</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个轨迹点，地图数据为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OpenStreetMap</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提供的葡萄牙波尔图市的</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OSM</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地图数据。</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07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sp>
        <p:nvSpPr>
          <p:cNvPr id="7" name="Freeform 115"/>
          <p:cNvSpPr/>
          <p:nvPr/>
        </p:nvSpPr>
        <p:spPr bwMode="auto">
          <a:xfrm>
            <a:off x="404928" y="455029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4" name="图片 3" descr="图表, 直方图&#10;&#10;描述已自动生成">
            <a:extLst>
              <a:ext uri="{FF2B5EF4-FFF2-40B4-BE49-F238E27FC236}">
                <a16:creationId xmlns:a16="http://schemas.microsoft.com/office/drawing/2014/main" id="{2D064BA8-E913-A17E-DEBE-0B169F4951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05" t="7318" r="8573" b="1720"/>
          <a:stretch/>
        </p:blipFill>
        <p:spPr>
          <a:xfrm>
            <a:off x="741346" y="1667627"/>
            <a:ext cx="3543300" cy="2849881"/>
          </a:xfrm>
          <a:prstGeom prst="rect">
            <a:avLst/>
          </a:prstGeom>
        </p:spPr>
      </p:pic>
      <p:pic>
        <p:nvPicPr>
          <p:cNvPr id="10" name="图片 9" descr="图片包含 图表&#10;&#10;描述已自动生成">
            <a:extLst>
              <a:ext uri="{FF2B5EF4-FFF2-40B4-BE49-F238E27FC236}">
                <a16:creationId xmlns:a16="http://schemas.microsoft.com/office/drawing/2014/main" id="{CB5A1F07-E9C4-C596-1F5C-8D45CF2D3D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1594085"/>
            <a:ext cx="3668347" cy="2957713"/>
          </a:xfrm>
          <a:prstGeom prst="rect">
            <a:avLst/>
          </a:prstGeom>
        </p:spPr>
      </p:pic>
      <p:sp>
        <p:nvSpPr>
          <p:cNvPr id="5" name="文本框 4">
            <a:extLst>
              <a:ext uri="{FF2B5EF4-FFF2-40B4-BE49-F238E27FC236}">
                <a16:creationId xmlns:a16="http://schemas.microsoft.com/office/drawing/2014/main" id="{60C2F9C5-3233-7C52-AF6B-771F921F7EA4}"/>
              </a:ext>
            </a:extLst>
          </p:cNvPr>
          <p:cNvSpPr txBox="1"/>
          <p:nvPr/>
        </p:nvSpPr>
        <p:spPr>
          <a:xfrm>
            <a:off x="552450" y="4437053"/>
            <a:ext cx="3892449" cy="1683538"/>
          </a:xfrm>
          <a:prstGeom prst="rect">
            <a:avLst/>
          </a:prstGeom>
          <a:noFill/>
        </p:spPr>
        <p:txBody>
          <a:bodyPr wrap="square">
            <a:spAutoFit/>
          </a:bodyPr>
          <a:lstStyle/>
          <a:p>
            <a:pPr algn="just">
              <a:lnSpc>
                <a:spcPct val="125000"/>
              </a:lnSpc>
              <a:defRPr/>
            </a:pP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蓝色线表示真实行驶时间分布，黄色线以及其他颜色线分别表示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模型以及其他参与对比模型的预测行驶时间分布，从图像上可以看出，黄色线相较于其他线更靠近蓝色线，说明模型能够很好地捕捉到真实行驶时间的分布特性，</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即</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模型在整体预测性能上表现出色。</a:t>
            </a: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Freeform 115">
            <a:extLst>
              <a:ext uri="{FF2B5EF4-FFF2-40B4-BE49-F238E27FC236}">
                <a16:creationId xmlns:a16="http://schemas.microsoft.com/office/drawing/2014/main" id="{D5D1AA62-1E9D-F0E7-FC9F-F1BFC2A9584A}"/>
              </a:ext>
            </a:extLst>
          </p:cNvPr>
          <p:cNvSpPr/>
          <p:nvPr/>
        </p:nvSpPr>
        <p:spPr bwMode="auto">
          <a:xfrm>
            <a:off x="4551579" y="455029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8" name="文本框 7">
            <a:extLst>
              <a:ext uri="{FF2B5EF4-FFF2-40B4-BE49-F238E27FC236}">
                <a16:creationId xmlns:a16="http://schemas.microsoft.com/office/drawing/2014/main" id="{4788CAEE-EF35-ED4D-5781-48148D658A9A}"/>
              </a:ext>
            </a:extLst>
          </p:cNvPr>
          <p:cNvSpPr txBox="1"/>
          <p:nvPr/>
        </p:nvSpPr>
        <p:spPr>
          <a:xfrm>
            <a:off x="4699101" y="4437053"/>
            <a:ext cx="3892449" cy="1683538"/>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上图展示了若干个道路的真实行驶时间与预测行驶时间的折线图。从图像中可以观察到，预测行驶时间与真实行驶时间之间存在相同的趋势，并且几乎一致。这进一步说明了</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模型在具体道路上的行驶时间预测方面具有较高的准确性。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4019246" y="4177020"/>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73"/>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6" name="矩形 75"/>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2" name="矩形 21"/>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25" name="矩形 24"/>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3" name="矩形 2">
            <a:extLst>
              <a:ext uri="{FF2B5EF4-FFF2-40B4-BE49-F238E27FC236}">
                <a16:creationId xmlns:a16="http://schemas.microsoft.com/office/drawing/2014/main" id="{42F0CD06-2CCF-162C-D1C7-D8EDD2A696C5}"/>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表, 雷达图&#10;&#10;描述已自动生成">
            <a:extLst>
              <a:ext uri="{FF2B5EF4-FFF2-40B4-BE49-F238E27FC236}">
                <a16:creationId xmlns:a16="http://schemas.microsoft.com/office/drawing/2014/main" id="{01A95B10-7071-BD44-6018-FE7D9AEDBA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4576" y="1705587"/>
            <a:ext cx="4985981" cy="3561415"/>
          </a:xfrm>
          <a:prstGeom prst="rect">
            <a:avLst/>
          </a:prstGeom>
        </p:spPr>
      </p:pic>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pic>
        <p:nvPicPr>
          <p:cNvPr id="5" name="图片 4" descr="图表, 雷达图&#10;&#10;描述已自动生成">
            <a:extLst>
              <a:ext uri="{FF2B5EF4-FFF2-40B4-BE49-F238E27FC236}">
                <a16:creationId xmlns:a16="http://schemas.microsoft.com/office/drawing/2014/main" id="{84001604-49DD-8999-FACF-CB88B171575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571"/>
          <a:stretch/>
        </p:blipFill>
        <p:spPr>
          <a:xfrm>
            <a:off x="361950" y="1780325"/>
            <a:ext cx="4080681" cy="3411941"/>
          </a:xfrm>
          <a:prstGeom prst="rect">
            <a:avLst/>
          </a:prstGeom>
        </p:spPr>
      </p:pic>
      <p:sp>
        <p:nvSpPr>
          <p:cNvPr id="3" name="Freeform 115">
            <a:extLst>
              <a:ext uri="{FF2B5EF4-FFF2-40B4-BE49-F238E27FC236}">
                <a16:creationId xmlns:a16="http://schemas.microsoft.com/office/drawing/2014/main" id="{C9067090-6C69-2A44-D7AF-86389DB40EA3}"/>
              </a:ext>
            </a:extLst>
          </p:cNvPr>
          <p:cNvSpPr/>
          <p:nvPr/>
        </p:nvSpPr>
        <p:spPr bwMode="auto">
          <a:xfrm>
            <a:off x="480231" y="5341740"/>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文本框 3">
            <a:extLst>
              <a:ext uri="{FF2B5EF4-FFF2-40B4-BE49-F238E27FC236}">
                <a16:creationId xmlns:a16="http://schemas.microsoft.com/office/drawing/2014/main" id="{D77279CC-ED1B-F5C0-6230-43F02D6B01D3}"/>
              </a:ext>
            </a:extLst>
          </p:cNvPr>
          <p:cNvSpPr txBox="1"/>
          <p:nvPr/>
        </p:nvSpPr>
        <p:spPr>
          <a:xfrm>
            <a:off x="627753" y="5228500"/>
            <a:ext cx="7529059" cy="606320"/>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通过对每天和每周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KL</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散度的对比分析，可以得出结论：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模型在道路行驶时间预测方面具有显著优势，相较于其他四个模型，</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在不同时间尺度上都表现出较低的误差。</a:t>
            </a:r>
          </a:p>
        </p:txBody>
      </p:sp>
    </p:spTree>
    <p:extLst>
      <p:ext uri="{BB962C8B-B14F-4D97-AF65-F5344CB8AC3E}">
        <p14:creationId xmlns:p14="http://schemas.microsoft.com/office/powerpoint/2010/main" val="196567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sp>
        <p:nvSpPr>
          <p:cNvPr id="3" name="Freeform 115">
            <a:extLst>
              <a:ext uri="{FF2B5EF4-FFF2-40B4-BE49-F238E27FC236}">
                <a16:creationId xmlns:a16="http://schemas.microsoft.com/office/drawing/2014/main" id="{C9067090-6C69-2A44-D7AF-86389DB40EA3}"/>
              </a:ext>
            </a:extLst>
          </p:cNvPr>
          <p:cNvSpPr/>
          <p:nvPr/>
        </p:nvSpPr>
        <p:spPr bwMode="auto">
          <a:xfrm>
            <a:off x="491490" y="1757577"/>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文本框 3">
            <a:extLst>
              <a:ext uri="{FF2B5EF4-FFF2-40B4-BE49-F238E27FC236}">
                <a16:creationId xmlns:a16="http://schemas.microsoft.com/office/drawing/2014/main" id="{D77279CC-ED1B-F5C0-6230-43F02D6B01D3}"/>
              </a:ext>
            </a:extLst>
          </p:cNvPr>
          <p:cNvSpPr txBox="1"/>
          <p:nvPr/>
        </p:nvSpPr>
        <p:spPr>
          <a:xfrm>
            <a:off x="757122" y="1592357"/>
            <a:ext cx="4222548" cy="1683538"/>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预测误差的平均绝对值（</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 MAE </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）用于评估模型预测的准确性，均方根误差（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RMSE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）主要用于评估模型预测的稳定性。为了从不同角度评估模型在实际应用中的性能，我们还计算了平均百分比误差（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MAPE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）和均方误差（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MSE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），从结果上看</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表现出了较高的准确性、稳定性和泛化能力。</a:t>
            </a:r>
          </a:p>
        </p:txBody>
      </p:sp>
      <p:pic>
        <p:nvPicPr>
          <p:cNvPr id="7" name="图片 6">
            <a:extLst>
              <a:ext uri="{FF2B5EF4-FFF2-40B4-BE49-F238E27FC236}">
                <a16:creationId xmlns:a16="http://schemas.microsoft.com/office/drawing/2014/main" id="{36ECF014-90D1-5FA2-6507-BF3F57B146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772" r="8564"/>
          <a:stretch/>
        </p:blipFill>
        <p:spPr bwMode="auto">
          <a:xfrm>
            <a:off x="849630" y="3456018"/>
            <a:ext cx="3722370" cy="2847340"/>
          </a:xfrm>
          <a:prstGeom prst="rect">
            <a:avLst/>
          </a:prstGeom>
          <a:noFill/>
          <a:ln>
            <a:noFill/>
          </a:ln>
          <a:extLst>
            <a:ext uri="{53640926-AAD7-44D8-BBD7-CCE9431645EC}">
              <a14:shadowObscured xmlns:a14="http://schemas.microsoft.com/office/drawing/2010/main"/>
            </a:ext>
          </a:extLst>
        </p:spPr>
      </p:pic>
      <p:pic>
        <p:nvPicPr>
          <p:cNvPr id="10" name="图片 9">
            <a:extLst>
              <a:ext uri="{FF2B5EF4-FFF2-40B4-BE49-F238E27FC236}">
                <a16:creationId xmlns:a16="http://schemas.microsoft.com/office/drawing/2014/main" id="{A06DC558-663E-04FE-8922-8E81A6B7B8F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67" t="6736" r="8510"/>
          <a:stretch/>
        </p:blipFill>
        <p:spPr bwMode="auto">
          <a:xfrm>
            <a:off x="5097780" y="1303020"/>
            <a:ext cx="3017520" cy="2401030"/>
          </a:xfrm>
          <a:prstGeom prst="rect">
            <a:avLst/>
          </a:prstGeom>
          <a:noFill/>
          <a:ln>
            <a:noFill/>
          </a:ln>
          <a:extLst>
            <a:ext uri="{53640926-AAD7-44D8-BBD7-CCE9431645EC}">
              <a14:shadowObscured xmlns:a14="http://schemas.microsoft.com/office/drawing/2010/main"/>
            </a:ext>
          </a:extLst>
        </p:spPr>
      </p:pic>
      <p:pic>
        <p:nvPicPr>
          <p:cNvPr id="11" name="图片 10" descr="图表, 直方图&#10;&#10;描述已自动生成">
            <a:extLst>
              <a:ext uri="{FF2B5EF4-FFF2-40B4-BE49-F238E27FC236}">
                <a16:creationId xmlns:a16="http://schemas.microsoft.com/office/drawing/2014/main" id="{EE88C83A-227E-85D8-B91F-970C71184DE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310" r="8354"/>
          <a:stretch/>
        </p:blipFill>
        <p:spPr bwMode="auto">
          <a:xfrm>
            <a:off x="5044441" y="3866968"/>
            <a:ext cx="3070859" cy="2330241"/>
          </a:xfrm>
          <a:prstGeom prst="rect">
            <a:avLst/>
          </a:prstGeom>
          <a:noFill/>
          <a:ln>
            <a:noFill/>
          </a:ln>
        </p:spPr>
      </p:pic>
    </p:spTree>
    <p:extLst>
      <p:ext uri="{BB962C8B-B14F-4D97-AF65-F5344CB8AC3E}">
        <p14:creationId xmlns:p14="http://schemas.microsoft.com/office/powerpoint/2010/main" val="241123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FC68F536-E649-8906-0AF6-E8A6F4561E44}"/>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735ED797-69B4-4FDA-A715-D78CA6469662}"/>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70B6E71D-727F-0E20-88BC-09D5FD089C06}"/>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4ADC3D54-145F-FD5C-80FE-8E421126301C}"/>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40A1DB6C-A349-67AA-EC7A-1BBA3C9CC32B}"/>
              </a:ext>
            </a:extLst>
          </p:cNvPr>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9" name="矩形 8">
            <a:extLst>
              <a:ext uri="{FF2B5EF4-FFF2-40B4-BE49-F238E27FC236}">
                <a16:creationId xmlns:a16="http://schemas.microsoft.com/office/drawing/2014/main" id="{94E80A50-821E-6172-3B0F-7D85FAEA69A1}"/>
              </a:ext>
            </a:extLst>
          </p:cNvPr>
          <p:cNvSpPr/>
          <p:nvPr/>
        </p:nvSpPr>
        <p:spPr>
          <a:xfrm>
            <a:off x="4019246" y="5636096"/>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B8D0C125-F1A6-9773-C4B4-BD5F27724078}"/>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44BDDDB7-D547-8A7F-D3C7-2E766ED14D5D}"/>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1031B5BB-1936-C7B7-5A9C-F8205C4520AF}"/>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7E8FDE87-2C39-12BB-9B76-EC9E21F8AFC5}"/>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196261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3" name="Freeform 115"/>
          <p:cNvSpPr/>
          <p:nvPr/>
        </p:nvSpPr>
        <p:spPr bwMode="auto">
          <a:xfrm>
            <a:off x="629447" y="4661044"/>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33"/>
          <p:cNvSpPr/>
          <p:nvPr/>
        </p:nvSpPr>
        <p:spPr>
          <a:xfrm>
            <a:off x="801156" y="4541196"/>
            <a:ext cx="7437683" cy="1910908"/>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该图展示了原型系统的总体架构。该系统主要由数据处理模块、地图匹配模块、模型训练模块以及道路预测模块。数据处理模块负责获取数据、数据去噪以及解析路网等，地图匹配模块负责将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GPS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轨迹匹配到正确的道路上并计算路网历史行驶速度，模型训练模块将历史行驶速度构建为多个时空图输入到模型中训练预测模型，道路预测模块基于我们的贝叶斯时空图卷积模型进行行驶时间预测并输出预测结果。</a:t>
            </a:r>
          </a:p>
        </p:txBody>
      </p:sp>
      <p:sp>
        <p:nvSpPr>
          <p:cNvPr id="6" name="Rectangle 33"/>
          <p:cNvSpPr/>
          <p:nvPr/>
        </p:nvSpPr>
        <p:spPr>
          <a:xfrm>
            <a:off x="1950378" y="4248355"/>
            <a:ext cx="5052742"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基于贝叶斯时空图自编码器的道路行驶时间预测模型的原型系统结构</a:t>
            </a:r>
          </a:p>
        </p:txBody>
      </p:sp>
      <p:sp>
        <p:nvSpPr>
          <p:cNvPr id="5" name="Rectangle 46">
            <a:extLst>
              <a:ext uri="{FF2B5EF4-FFF2-40B4-BE49-F238E27FC236}">
                <a16:creationId xmlns:a16="http://schemas.microsoft.com/office/drawing/2014/main" id="{56C3DF5A-432B-1EE8-97C8-4E243BFCB220}"/>
              </a:ext>
            </a:extLst>
          </p:cNvPr>
          <p:cNvSpPr>
            <a:spLocks noChangeArrowheads="1"/>
          </p:cNvSpPr>
          <p:nvPr/>
        </p:nvSpPr>
        <p:spPr bwMode="auto">
          <a:xfrm>
            <a:off x="2391032" y="241574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869DCF16-6A82-44D2-A7D2-FACEFC89E3A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756"/>
          <a:stretch/>
        </p:blipFill>
        <p:spPr bwMode="auto">
          <a:xfrm>
            <a:off x="1511935" y="678080"/>
            <a:ext cx="6120130" cy="363664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5409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6" name="矩形 5"/>
          <p:cNvSpPr/>
          <p:nvPr/>
        </p:nvSpPr>
        <p:spPr>
          <a:xfrm>
            <a:off x="3880223" y="5474633"/>
            <a:ext cx="1449182"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数据下载界面</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Freeform 115"/>
          <p:cNvSpPr/>
          <p:nvPr/>
        </p:nvSpPr>
        <p:spPr bwMode="auto">
          <a:xfrm>
            <a:off x="749940" y="202017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897461" y="1928554"/>
            <a:ext cx="7235423" cy="302729"/>
          </a:xfrm>
          <a:prstGeom prst="rect">
            <a:avLst/>
          </a:prstGeom>
          <a:noFill/>
        </p:spPr>
        <p:txBody>
          <a:bodyPr wrap="square" rtlCol="0">
            <a:noAutofit/>
          </a:bodyPr>
          <a:lstStyle/>
          <a:p>
            <a:r>
              <a:rPr lang="zh-CN" altLang="en-US" sz="1600" dirty="0">
                <a:latin typeface="+mj-ea"/>
                <a:ea typeface="+mj-ea"/>
              </a:rPr>
              <a:t>数据下载与处理</a:t>
            </a:r>
            <a:endParaRPr lang="zh-CN" altLang="en-US" sz="1800" dirty="0">
              <a:latin typeface="微软雅黑" panose="020B0503020204020204" pitchFamily="34" charset="-122"/>
              <a:ea typeface="微软雅黑" panose="020B0503020204020204" pitchFamily="34" charset="-122"/>
            </a:endParaRPr>
          </a:p>
        </p:txBody>
      </p:sp>
      <p:pic>
        <p:nvPicPr>
          <p:cNvPr id="4" name="图片 3" descr="地图&#10;&#10;描述已自动生成">
            <a:extLst>
              <a:ext uri="{FF2B5EF4-FFF2-40B4-BE49-F238E27FC236}">
                <a16:creationId xmlns:a16="http://schemas.microsoft.com/office/drawing/2014/main" id="{07788DE1-3B60-F502-D689-EE93187D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1521" y="2431333"/>
            <a:ext cx="6119390" cy="2941575"/>
          </a:xfrm>
          <a:prstGeom prst="rect">
            <a:avLst/>
          </a:prstGeom>
        </p:spPr>
      </p:pic>
    </p:spTree>
    <p:extLst>
      <p:ext uri="{BB962C8B-B14F-4D97-AF65-F5344CB8AC3E}">
        <p14:creationId xmlns:p14="http://schemas.microsoft.com/office/powerpoint/2010/main" val="253167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7" name="Freeform 115"/>
          <p:cNvSpPr/>
          <p:nvPr/>
        </p:nvSpPr>
        <p:spPr bwMode="auto">
          <a:xfrm>
            <a:off x="803280" y="163257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950801" y="1540953"/>
            <a:ext cx="7235423" cy="302729"/>
          </a:xfrm>
          <a:prstGeom prst="rect">
            <a:avLst/>
          </a:prstGeom>
          <a:noFill/>
        </p:spPr>
        <p:txBody>
          <a:bodyPr wrap="square" rtlCol="0">
            <a:noAutofit/>
          </a:bodyPr>
          <a:lstStyle/>
          <a:p>
            <a:r>
              <a:rPr lang="zh-CN" altLang="en-US" sz="1600" dirty="0">
                <a:latin typeface="+mj-ea"/>
                <a:ea typeface="+mj-ea"/>
              </a:rPr>
              <a:t>地图匹配</a:t>
            </a:r>
            <a:endParaRPr lang="zh-CN" altLang="en-US" sz="18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9BDD8F7-5680-67F8-6919-820B0C2ECFD9}"/>
              </a:ext>
            </a:extLst>
          </p:cNvPr>
          <p:cNvSpPr/>
          <p:nvPr/>
        </p:nvSpPr>
        <p:spPr>
          <a:xfrm>
            <a:off x="3836945" y="6226455"/>
            <a:ext cx="122017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地图匹配界面</a:t>
            </a:r>
          </a:p>
        </p:txBody>
      </p:sp>
      <p:pic>
        <p:nvPicPr>
          <p:cNvPr id="4" name="图片 3">
            <a:extLst>
              <a:ext uri="{FF2B5EF4-FFF2-40B4-BE49-F238E27FC236}">
                <a16:creationId xmlns:a16="http://schemas.microsoft.com/office/drawing/2014/main" id="{94E81E9A-9C92-B479-D7E1-DAEAE18D7D9E}"/>
              </a:ext>
            </a:extLst>
          </p:cNvPr>
          <p:cNvPicPr>
            <a:picLocks noChangeAspect="1"/>
          </p:cNvPicPr>
          <p:nvPr/>
        </p:nvPicPr>
        <p:blipFill>
          <a:blip r:embed="rId3"/>
          <a:stretch>
            <a:fillRect/>
          </a:stretch>
        </p:blipFill>
        <p:spPr>
          <a:xfrm>
            <a:off x="1416685" y="3238644"/>
            <a:ext cx="6120130" cy="2989580"/>
          </a:xfrm>
          <a:prstGeom prst="rect">
            <a:avLst/>
          </a:prstGeom>
        </p:spPr>
      </p:pic>
      <p:pic>
        <p:nvPicPr>
          <p:cNvPr id="3" name="图片 2">
            <a:extLst>
              <a:ext uri="{FF2B5EF4-FFF2-40B4-BE49-F238E27FC236}">
                <a16:creationId xmlns:a16="http://schemas.microsoft.com/office/drawing/2014/main" id="{0001C526-CC68-E2D4-5CF3-2EE57F93A01F}"/>
              </a:ext>
            </a:extLst>
          </p:cNvPr>
          <p:cNvPicPr>
            <a:picLocks noChangeAspect="1"/>
          </p:cNvPicPr>
          <p:nvPr/>
        </p:nvPicPr>
        <p:blipFill rotWithShape="1">
          <a:blip r:embed="rId4"/>
          <a:srcRect b="25931"/>
          <a:stretch/>
        </p:blipFill>
        <p:spPr>
          <a:xfrm>
            <a:off x="1416685" y="1823237"/>
            <a:ext cx="6120130" cy="1313180"/>
          </a:xfrm>
          <a:prstGeom prst="rect">
            <a:avLst/>
          </a:prstGeom>
        </p:spPr>
      </p:pic>
    </p:spTree>
    <p:extLst>
      <p:ext uri="{BB962C8B-B14F-4D97-AF65-F5344CB8AC3E}">
        <p14:creationId xmlns:p14="http://schemas.microsoft.com/office/powerpoint/2010/main" val="352119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7" name="Freeform 115"/>
          <p:cNvSpPr/>
          <p:nvPr/>
        </p:nvSpPr>
        <p:spPr bwMode="auto">
          <a:xfrm>
            <a:off x="749940" y="202017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897461" y="1928554"/>
            <a:ext cx="7235423" cy="302729"/>
          </a:xfrm>
          <a:prstGeom prst="rect">
            <a:avLst/>
          </a:prstGeom>
          <a:noFill/>
        </p:spPr>
        <p:txBody>
          <a:bodyPr wrap="square" rtlCol="0">
            <a:noAutofit/>
          </a:bodyPr>
          <a:lstStyle/>
          <a:p>
            <a:r>
              <a:rPr lang="zh-CN" altLang="en-US" sz="1600" dirty="0">
                <a:latin typeface="+mj-ea"/>
                <a:ea typeface="+mj-ea"/>
              </a:rPr>
              <a:t>模型训练</a:t>
            </a:r>
            <a:endParaRPr lang="zh-CN" altLang="en-US" sz="18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9BDD8F7-5680-67F8-6919-820B0C2ECFD9}"/>
              </a:ext>
            </a:extLst>
          </p:cNvPr>
          <p:cNvSpPr/>
          <p:nvPr/>
        </p:nvSpPr>
        <p:spPr>
          <a:xfrm>
            <a:off x="1558565" y="5442477"/>
            <a:ext cx="175613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生成器实时</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loss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曲线</a:t>
            </a:r>
          </a:p>
        </p:txBody>
      </p:sp>
      <p:pic>
        <p:nvPicPr>
          <p:cNvPr id="3" name="图片 2" descr="图表, 折线图&#10;&#10;描述已自动生成">
            <a:extLst>
              <a:ext uri="{FF2B5EF4-FFF2-40B4-BE49-F238E27FC236}">
                <a16:creationId xmlns:a16="http://schemas.microsoft.com/office/drawing/2014/main" id="{2F438E5A-9CFB-36C3-75C2-2DD5D5D3ED4F}"/>
              </a:ext>
            </a:extLst>
          </p:cNvPr>
          <p:cNvPicPr>
            <a:picLocks noChangeAspect="1"/>
          </p:cNvPicPr>
          <p:nvPr/>
        </p:nvPicPr>
        <p:blipFill>
          <a:blip r:embed="rId3"/>
          <a:stretch>
            <a:fillRect/>
          </a:stretch>
        </p:blipFill>
        <p:spPr>
          <a:xfrm>
            <a:off x="142098" y="2385439"/>
            <a:ext cx="4113672" cy="2974340"/>
          </a:xfrm>
          <a:prstGeom prst="rect">
            <a:avLst/>
          </a:prstGeom>
        </p:spPr>
      </p:pic>
      <p:pic>
        <p:nvPicPr>
          <p:cNvPr id="4" name="图片 3">
            <a:extLst>
              <a:ext uri="{FF2B5EF4-FFF2-40B4-BE49-F238E27FC236}">
                <a16:creationId xmlns:a16="http://schemas.microsoft.com/office/drawing/2014/main" id="{B43F7F3B-B9D3-FE67-661D-B4842009E37E}"/>
              </a:ext>
            </a:extLst>
          </p:cNvPr>
          <p:cNvPicPr>
            <a:picLocks noChangeAspect="1"/>
          </p:cNvPicPr>
          <p:nvPr/>
        </p:nvPicPr>
        <p:blipFill>
          <a:blip r:embed="rId4"/>
          <a:stretch>
            <a:fillRect/>
          </a:stretch>
        </p:blipFill>
        <p:spPr>
          <a:xfrm>
            <a:off x="4659630" y="2385439"/>
            <a:ext cx="4084319" cy="2974340"/>
          </a:xfrm>
          <a:prstGeom prst="rect">
            <a:avLst/>
          </a:prstGeom>
        </p:spPr>
      </p:pic>
      <p:sp>
        <p:nvSpPr>
          <p:cNvPr id="5" name="矩形 4">
            <a:extLst>
              <a:ext uri="{FF2B5EF4-FFF2-40B4-BE49-F238E27FC236}">
                <a16:creationId xmlns:a16="http://schemas.microsoft.com/office/drawing/2014/main" id="{E5676C13-66CF-A4BE-7725-E73AB7DE3DF8}"/>
              </a:ext>
            </a:extLst>
          </p:cNvPr>
          <p:cNvSpPr/>
          <p:nvPr/>
        </p:nvSpPr>
        <p:spPr>
          <a:xfrm>
            <a:off x="5981975" y="5442477"/>
            <a:ext cx="175613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判别器实时</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loss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曲线</a:t>
            </a:r>
          </a:p>
        </p:txBody>
      </p:sp>
    </p:spTree>
    <p:extLst>
      <p:ext uri="{BB962C8B-B14F-4D97-AF65-F5344CB8AC3E}">
        <p14:creationId xmlns:p14="http://schemas.microsoft.com/office/powerpoint/2010/main" val="89621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7" name="Freeform 115"/>
          <p:cNvSpPr/>
          <p:nvPr/>
        </p:nvSpPr>
        <p:spPr bwMode="auto">
          <a:xfrm>
            <a:off x="749940" y="202017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897461" y="1928554"/>
            <a:ext cx="7235423" cy="302729"/>
          </a:xfrm>
          <a:prstGeom prst="rect">
            <a:avLst/>
          </a:prstGeom>
          <a:noFill/>
        </p:spPr>
        <p:txBody>
          <a:bodyPr wrap="square" rtlCol="0">
            <a:noAutofit/>
          </a:bodyPr>
          <a:lstStyle/>
          <a:p>
            <a:r>
              <a:rPr lang="zh-CN" altLang="en-US" sz="1600" dirty="0">
                <a:latin typeface="+mj-ea"/>
                <a:ea typeface="+mj-ea"/>
              </a:rPr>
              <a:t>模型预测</a:t>
            </a:r>
            <a:endParaRPr lang="zh-CN" altLang="en-US" sz="18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9BDD8F7-5680-67F8-6919-820B0C2ECFD9}"/>
              </a:ext>
            </a:extLst>
          </p:cNvPr>
          <p:cNvSpPr/>
          <p:nvPr/>
        </p:nvSpPr>
        <p:spPr>
          <a:xfrm>
            <a:off x="3711215" y="5601025"/>
            <a:ext cx="122017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模型预测界面</a:t>
            </a:r>
          </a:p>
        </p:txBody>
      </p:sp>
      <p:pic>
        <p:nvPicPr>
          <p:cNvPr id="4" name="图片 3">
            <a:extLst>
              <a:ext uri="{FF2B5EF4-FFF2-40B4-BE49-F238E27FC236}">
                <a16:creationId xmlns:a16="http://schemas.microsoft.com/office/drawing/2014/main" id="{DD0838AC-931B-12C4-A590-3C4D592870A9}"/>
              </a:ext>
            </a:extLst>
          </p:cNvPr>
          <p:cNvPicPr>
            <a:picLocks noChangeAspect="1"/>
          </p:cNvPicPr>
          <p:nvPr/>
        </p:nvPicPr>
        <p:blipFill>
          <a:blip r:embed="rId3"/>
          <a:stretch>
            <a:fillRect/>
          </a:stretch>
        </p:blipFill>
        <p:spPr>
          <a:xfrm>
            <a:off x="1511935" y="2366924"/>
            <a:ext cx="6120130" cy="2952115"/>
          </a:xfrm>
          <a:prstGeom prst="rect">
            <a:avLst/>
          </a:prstGeom>
        </p:spPr>
      </p:pic>
    </p:spTree>
    <p:extLst>
      <p:ext uri="{BB962C8B-B14F-4D97-AF65-F5344CB8AC3E}">
        <p14:creationId xmlns:p14="http://schemas.microsoft.com/office/powerpoint/2010/main" val="215009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88901" y="-16034"/>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A171FC72-2FA9-C36D-3148-61DB40CBB1A9}"/>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FBE699AC-9545-6A19-4083-09F066E0E854}"/>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451CC28A-1528-14F7-7E46-AC4930C5B73F}"/>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94EF65CF-46E9-40C9-73DE-6CC8F50EC129}"/>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B7E8F470-900B-FBE8-3CFC-5301241725F1}"/>
              </a:ext>
            </a:extLst>
          </p:cNvPr>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9" name="矩形 8">
            <a:extLst>
              <a:ext uri="{FF2B5EF4-FFF2-40B4-BE49-F238E27FC236}">
                <a16:creationId xmlns:a16="http://schemas.microsoft.com/office/drawing/2014/main" id="{9F53B5DB-5E94-7EDF-22C4-95BFD6CE76FE}"/>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291D78EA-714F-F736-EAD2-A7C2C59B03CD}"/>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A225E3E6-CCB9-A257-1BBD-072E87A86735}"/>
              </a:ext>
            </a:extLst>
          </p:cNvPr>
          <p:cNvSpPr/>
          <p:nvPr/>
        </p:nvSpPr>
        <p:spPr>
          <a:xfrm>
            <a:off x="4019241" y="6105148"/>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26505507-BE7D-562B-7937-FE5150A52993}"/>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747E0EAF-BBB0-2494-6058-1BBBF4CF184E}"/>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403347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5F7C889-0718-2A94-83FB-71016578523C}"/>
              </a:ext>
            </a:extLst>
          </p:cNvPr>
          <p:cNvSpPr/>
          <p:nvPr/>
        </p:nvSpPr>
        <p:spPr bwMode="auto">
          <a:xfrm>
            <a:off x="4704398" y="4023425"/>
            <a:ext cx="37353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BFC9F2F5-BE5A-6C44-DC4E-8FE872EAE4F1}"/>
              </a:ext>
            </a:extLst>
          </p:cNvPr>
          <p:cNvSpPr/>
          <p:nvPr/>
        </p:nvSpPr>
        <p:spPr bwMode="auto">
          <a:xfrm>
            <a:off x="762000" y="4023425"/>
            <a:ext cx="38242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ACDDF863-F245-D3FA-4FE5-5619A0089064}"/>
              </a:ext>
            </a:extLst>
          </p:cNvPr>
          <p:cNvSpPr/>
          <p:nvPr/>
        </p:nvSpPr>
        <p:spPr bwMode="auto">
          <a:xfrm>
            <a:off x="4705350" y="2544763"/>
            <a:ext cx="3738563"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5" name="Rectangle 13"/>
          <p:cNvSpPr>
            <a:spLocks noChangeArrowheads="1"/>
          </p:cNvSpPr>
          <p:nvPr/>
        </p:nvSpPr>
        <p:spPr bwMode="auto">
          <a:xfrm>
            <a:off x="755650" y="2184400"/>
            <a:ext cx="383063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地图匹配</a:t>
            </a:r>
          </a:p>
        </p:txBody>
      </p:sp>
      <p:sp>
        <p:nvSpPr>
          <p:cNvPr id="27" name="Rectangle 15"/>
          <p:cNvSpPr>
            <a:spLocks noChangeArrowheads="1"/>
          </p:cNvSpPr>
          <p:nvPr/>
        </p:nvSpPr>
        <p:spPr bwMode="auto">
          <a:xfrm>
            <a:off x="4708525" y="2184400"/>
            <a:ext cx="3736975" cy="360850"/>
          </a:xfrm>
          <a:prstGeom prst="rect">
            <a:avLst/>
          </a:prstGeom>
          <a:solidFill>
            <a:schemeClr val="accent1">
              <a:alpha val="80000"/>
            </a:schemeClr>
          </a:solidFill>
          <a:ln w="9525">
            <a:noFill/>
            <a:miter lim="800000"/>
          </a:ln>
          <a:effectLst/>
        </p:spPr>
        <p:txBody>
          <a:bodyPr wrap="square"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行驶时间预测</a:t>
            </a:r>
          </a:p>
        </p:txBody>
      </p:sp>
      <p:sp>
        <p:nvSpPr>
          <p:cNvPr id="28" name="Rectangle 17"/>
          <p:cNvSpPr>
            <a:spLocks noChangeArrowheads="1"/>
          </p:cNvSpPr>
          <p:nvPr/>
        </p:nvSpPr>
        <p:spPr bwMode="auto">
          <a:xfrm>
            <a:off x="755650" y="5353050"/>
            <a:ext cx="383063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实验验证</a:t>
            </a:r>
          </a:p>
        </p:txBody>
      </p:sp>
      <p:sp>
        <p:nvSpPr>
          <p:cNvPr id="29" name="Rectangle 19"/>
          <p:cNvSpPr>
            <a:spLocks noChangeArrowheads="1"/>
          </p:cNvSpPr>
          <p:nvPr/>
        </p:nvSpPr>
        <p:spPr bwMode="auto">
          <a:xfrm>
            <a:off x="4708525" y="5353050"/>
            <a:ext cx="373538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实践应用</a:t>
            </a:r>
          </a:p>
        </p:txBody>
      </p:sp>
      <p:sp>
        <p:nvSpPr>
          <p:cNvPr id="10255" name="Rectangle 9"/>
          <p:cNvSpPr>
            <a:spLocks noChangeArrowheads="1"/>
          </p:cNvSpPr>
          <p:nvPr/>
        </p:nvSpPr>
        <p:spPr bwMode="auto">
          <a:xfrm>
            <a:off x="4862513" y="2695575"/>
            <a:ext cx="342265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just" eaLnBrk="1" hangingPunct="1">
              <a:lnSpc>
                <a:spcPct val="130000"/>
              </a:lnSpc>
              <a:buFontTx/>
              <a:buChar char="•"/>
            </a:pP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我们提出了一种基于贝叶斯时空图自编码器的道路行驶时间预测模型，该模型融合了深度学习、图卷积神经网络、贝叶斯理论和自编码器以及生         成对抗网络等技术，有效地对城市道路行驶时间分布进行了精确估计。</a:t>
            </a:r>
          </a:p>
        </p:txBody>
      </p:sp>
      <p:sp>
        <p:nvSpPr>
          <p:cNvPr id="10256" name="Rectangle 9"/>
          <p:cNvSpPr>
            <a:spLocks noChangeArrowheads="1"/>
          </p:cNvSpPr>
          <p:nvPr/>
        </p:nvSpPr>
        <p:spPr bwMode="auto">
          <a:xfrm>
            <a:off x="852488" y="4271010"/>
            <a:ext cx="3630612" cy="975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just" eaLnBrk="1" hangingPunct="1">
              <a:lnSpc>
                <a:spcPct val="130000"/>
              </a:lnSpc>
              <a:buFontTx/>
              <a:buChar char="•"/>
            </a:pPr>
            <a:r>
              <a:rPr kumimoji="1" lang="zh-CN" altLang="en-US" sz="1200" dirty="0">
                <a:latin typeface="+mj-ea"/>
                <a:ea typeface="+mj-ea"/>
                <a:sym typeface="微软雅黑" panose="020B0503020204020204" pitchFamily="34" charset="-122"/>
              </a:rPr>
              <a:t>我们对模型进行了详细的实证验证，结果显示，我们的模型在处理大量城市道路数据时展现出了良好的可扩展性和鲁棒性，且在预测精度上明显优于现有的方法。</a:t>
            </a:r>
          </a:p>
        </p:txBody>
      </p:sp>
      <p:sp>
        <p:nvSpPr>
          <p:cNvPr id="10257" name="Rectangle 9"/>
          <p:cNvSpPr>
            <a:spLocks noChangeArrowheads="1"/>
          </p:cNvSpPr>
          <p:nvPr/>
        </p:nvSpPr>
        <p:spPr bwMode="auto">
          <a:xfrm>
            <a:off x="4862512" y="4324350"/>
            <a:ext cx="342265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30000"/>
              </a:lnSpc>
              <a:buFontTx/>
              <a:buChar char="•"/>
            </a:pPr>
            <a:r>
              <a:rPr lang="zh-CN" altLang="en-US" sz="1200" dirty="0">
                <a:latin typeface="+mj-ea"/>
                <a:ea typeface="+mj-ea"/>
              </a:rPr>
              <a:t>该研究为城市道路行驶时间分布提供了一个全新的解决方案，并基于理论实现了原型系统，有助于提高道路规划和管理的效率，为智能交通系统的发展提供重要支持。</a:t>
            </a:r>
            <a:endParaRPr kumimoji="1" lang="zh-CN" altLang="en-US" sz="1200" dirty="0">
              <a:latin typeface="+mj-ea"/>
              <a:ea typeface="+mj-ea"/>
              <a:sym typeface="微软雅黑" panose="020B0503020204020204" pitchFamily="34" charset="-122"/>
            </a:endParaRPr>
          </a:p>
        </p:txBody>
      </p:sp>
      <p:sp>
        <p:nvSpPr>
          <p:cNvPr id="2" name="标题 1"/>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p>
        </p:txBody>
      </p:sp>
      <p:sp>
        <p:nvSpPr>
          <p:cNvPr id="3" name="矩形 2">
            <a:extLst>
              <a:ext uri="{FF2B5EF4-FFF2-40B4-BE49-F238E27FC236}">
                <a16:creationId xmlns:a16="http://schemas.microsoft.com/office/drawing/2014/main" id="{65898F04-484B-29BA-E930-47CA1C17B074}"/>
              </a:ext>
            </a:extLst>
          </p:cNvPr>
          <p:cNvSpPr/>
          <p:nvPr/>
        </p:nvSpPr>
        <p:spPr bwMode="auto">
          <a:xfrm>
            <a:off x="765175" y="2548150"/>
            <a:ext cx="38242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0250" name="Rectangle 9"/>
          <p:cNvSpPr>
            <a:spLocks noChangeArrowheads="1"/>
          </p:cNvSpPr>
          <p:nvPr/>
        </p:nvSpPr>
        <p:spPr bwMode="auto">
          <a:xfrm>
            <a:off x="919163" y="2695575"/>
            <a:ext cx="3421062"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30000"/>
              </a:lnSpc>
              <a:buFontTx/>
              <a:buChar char="•"/>
            </a:pP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我们提出了一种基于交互式投票的地图匹配方法（</a:t>
            </a:r>
            <a:r>
              <a:rPr kumimoji="1" lang="en-US" altLang="zh-CN" sz="1200" dirty="0">
                <a:latin typeface="微软雅黑" panose="020B0503020204020204" pitchFamily="34" charset="-122"/>
                <a:ea typeface="微软雅黑" panose="020B0503020204020204" pitchFamily="34" charset="-122"/>
                <a:sym typeface="微软雅黑" panose="020B0503020204020204" pitchFamily="34" charset="-122"/>
              </a:rPr>
              <a:t>MIVMM</a:t>
            </a: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），将</a:t>
            </a:r>
            <a:r>
              <a:rPr kumimoji="1" lang="en-US" altLang="zh-CN" sz="1200" dirty="0">
                <a:latin typeface="微软雅黑" panose="020B0503020204020204" pitchFamily="34" charset="-122"/>
                <a:ea typeface="微软雅黑" panose="020B0503020204020204" pitchFamily="34" charset="-122"/>
                <a:sym typeface="微软雅黑" panose="020B0503020204020204" pitchFamily="34" charset="-122"/>
              </a:rPr>
              <a:t>GPS</a:t>
            </a: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轨迹点匹配到城市道路网上，获取了大量全市道路的历史行驶速度数据，实现了高效且准确的地图匹配。</a:t>
            </a:r>
          </a:p>
        </p:txBody>
      </p:sp>
      <p:sp>
        <p:nvSpPr>
          <p:cNvPr id="9" name="Freeform 115">
            <a:extLst>
              <a:ext uri="{FF2B5EF4-FFF2-40B4-BE49-F238E27FC236}">
                <a16:creationId xmlns:a16="http://schemas.microsoft.com/office/drawing/2014/main" id="{8759BF0B-0B4F-E8D8-90A9-F35DFCAE5563}"/>
              </a:ext>
            </a:extLst>
          </p:cNvPr>
          <p:cNvSpPr/>
          <p:nvPr/>
        </p:nvSpPr>
        <p:spPr bwMode="auto">
          <a:xfrm>
            <a:off x="755650" y="185563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11" name="文本框 10">
            <a:extLst>
              <a:ext uri="{FF2B5EF4-FFF2-40B4-BE49-F238E27FC236}">
                <a16:creationId xmlns:a16="http://schemas.microsoft.com/office/drawing/2014/main" id="{090CAF11-3DA0-355F-E03B-E33B9EACA510}"/>
              </a:ext>
            </a:extLst>
          </p:cNvPr>
          <p:cNvSpPr txBox="1"/>
          <p:nvPr/>
        </p:nvSpPr>
        <p:spPr>
          <a:xfrm>
            <a:off x="903171" y="1764011"/>
            <a:ext cx="7235423" cy="302729"/>
          </a:xfrm>
          <a:prstGeom prst="rect">
            <a:avLst/>
          </a:prstGeom>
          <a:noFill/>
        </p:spPr>
        <p:txBody>
          <a:bodyPr wrap="square" rtlCol="0">
            <a:noAutofit/>
          </a:bodyPr>
          <a:lstStyle/>
          <a:p>
            <a:r>
              <a:rPr lang="zh-CN" altLang="en-US" sz="1600" dirty="0">
                <a:latin typeface="+mj-ea"/>
                <a:ea typeface="+mj-ea"/>
              </a:rPr>
              <a:t>总结</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2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animBg="1"/>
      <p:bldP spid="10255" grpId="0"/>
      <p:bldP spid="10256" grpId="0"/>
      <p:bldP spid="10257" grpId="0"/>
      <p:bldP spid="10250" grpId="0"/>
      <p:bldP spid="9" grpId="0" animBg="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 </a:t>
            </a:r>
            <a:r>
              <a:rPr lang="zh-CN" altLang="en-US" dirty="0">
                <a:sym typeface="微软雅黑" panose="020B0503020204020204" pitchFamily="34" charset="-122"/>
              </a:rPr>
              <a:t>研究动机</a:t>
            </a:r>
          </a:p>
        </p:txBody>
      </p:sp>
      <p:sp>
        <p:nvSpPr>
          <p:cNvPr id="21" name="Rectangle 33"/>
          <p:cNvSpPr/>
          <p:nvPr/>
        </p:nvSpPr>
        <p:spPr>
          <a:xfrm>
            <a:off x="450376" y="1712378"/>
            <a:ext cx="3138985" cy="1910908"/>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随着城市交通流量的急剧增长，交通拥堵问题日益严重，对道路行驶时间的准确预测成为解决这一问题的关键。道路行驶时间预测对缓解交通拥堵，提高城市运输效率具有重要的实际意义。</a:t>
            </a:r>
          </a:p>
        </p:txBody>
      </p:sp>
      <p:sp>
        <p:nvSpPr>
          <p:cNvPr id="9" name="Freeform 115"/>
          <p:cNvSpPr/>
          <p:nvPr/>
        </p:nvSpPr>
        <p:spPr bwMode="auto">
          <a:xfrm>
            <a:off x="288189" y="182889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4" name="Rectangle 33"/>
          <p:cNvSpPr/>
          <p:nvPr/>
        </p:nvSpPr>
        <p:spPr>
          <a:xfrm>
            <a:off x="495869" y="3623286"/>
            <a:ext cx="3038901" cy="4065344"/>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传统的交通预测方法大多基于预定概率分布模型，这些方法不能充分利用路网的拓扑信息与不确定性特征，从而影响预测结果的准确性。随着深度学习、图卷积神经网络等先进技术的快速发展，开发一种新型的基于贝叶斯时空图卷积的城市道路行驶时间预测模型具有重要的技术意义。</a:t>
            </a:r>
          </a:p>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Freeform 115">
            <a:extLst>
              <a:ext uri="{FF2B5EF4-FFF2-40B4-BE49-F238E27FC236}">
                <a16:creationId xmlns:a16="http://schemas.microsoft.com/office/drawing/2014/main" id="{B19B8E60-DFA3-A984-D1B0-5431CA74A492}"/>
              </a:ext>
            </a:extLst>
          </p:cNvPr>
          <p:cNvSpPr/>
          <p:nvPr/>
        </p:nvSpPr>
        <p:spPr bwMode="auto">
          <a:xfrm>
            <a:off x="288189" y="371427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graphicFrame>
        <p:nvGraphicFramePr>
          <p:cNvPr id="8" name="对象 7">
            <a:extLst>
              <a:ext uri="{FF2B5EF4-FFF2-40B4-BE49-F238E27FC236}">
                <a16:creationId xmlns:a16="http://schemas.microsoft.com/office/drawing/2014/main" id="{692D0172-0805-99E4-46FD-DC631D030E88}"/>
              </a:ext>
            </a:extLst>
          </p:cNvPr>
          <p:cNvGraphicFramePr>
            <a:graphicFrameLocks noChangeAspect="1"/>
          </p:cNvGraphicFramePr>
          <p:nvPr>
            <p:extLst>
              <p:ext uri="{D42A27DB-BD31-4B8C-83A1-F6EECF244321}">
                <p14:modId xmlns:p14="http://schemas.microsoft.com/office/powerpoint/2010/main" val="1175894142"/>
              </p:ext>
            </p:extLst>
          </p:nvPr>
        </p:nvGraphicFramePr>
        <p:xfrm>
          <a:off x="3634853" y="2014233"/>
          <a:ext cx="5220957" cy="3641725"/>
        </p:xfrm>
        <a:graphic>
          <a:graphicData uri="http://schemas.openxmlformats.org/presentationml/2006/ole">
            <mc:AlternateContent xmlns:mc="http://schemas.openxmlformats.org/markup-compatibility/2006">
              <mc:Choice xmlns:v="urn:schemas-microsoft-com:vml" Requires="v">
                <p:oleObj name="Visio" r:id="rId3" imgW="14695095" imgH="8751374" progId="Visio.Drawing.15">
                  <p:embed/>
                </p:oleObj>
              </mc:Choice>
              <mc:Fallback>
                <p:oleObj name="Visio" r:id="rId3" imgW="14695095" imgH="8751374" progId="Visio.Drawing.15">
                  <p:embed/>
                  <p:pic>
                    <p:nvPicPr>
                      <p:cNvPr id="6" name="对象 5">
                        <a:extLst>
                          <a:ext uri="{FF2B5EF4-FFF2-40B4-BE49-F238E27FC236}">
                            <a16:creationId xmlns:a16="http://schemas.microsoft.com/office/drawing/2014/main" id="{0E4375ED-F930-7FE0-DA9F-1BDD23FA73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4853" y="2014233"/>
                        <a:ext cx="5220957" cy="3641725"/>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9" grpId="0" animBg="1"/>
      <p:bldP spid="14" grpId="0"/>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p>
        </p:txBody>
      </p:sp>
      <p:sp>
        <p:nvSpPr>
          <p:cNvPr id="5" name="Rectangle 33"/>
          <p:cNvSpPr/>
          <p:nvPr/>
        </p:nvSpPr>
        <p:spPr>
          <a:xfrm>
            <a:off x="716683" y="2504248"/>
            <a:ext cx="7758340" cy="679801"/>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模型优化：在贝叶斯时空图图卷积神经网络的基础上，可以尝试引入其他先进的图神经网络结构或贝叶斯方法，以提高模型的预测准确性和泛化能力。</a:t>
            </a:r>
          </a:p>
        </p:txBody>
      </p:sp>
      <p:sp>
        <p:nvSpPr>
          <p:cNvPr id="6" name="Freeform 115"/>
          <p:cNvSpPr/>
          <p:nvPr/>
        </p:nvSpPr>
        <p:spPr bwMode="auto">
          <a:xfrm>
            <a:off x="569161" y="2629379"/>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7" name="Rectangle 33"/>
          <p:cNvSpPr/>
          <p:nvPr/>
        </p:nvSpPr>
        <p:spPr>
          <a:xfrm>
            <a:off x="733727" y="3171164"/>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Rectangle 33"/>
          <p:cNvSpPr/>
          <p:nvPr/>
        </p:nvSpPr>
        <p:spPr>
          <a:xfrm>
            <a:off x="733727" y="3357176"/>
            <a:ext cx="7857823" cy="679801"/>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数据融合：将多源异构数据（如天气、节假日、路况等）融合到模型中，有助于提高行驶时间预测的准确性和稳定性。</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Freeform 115"/>
          <p:cNvSpPr/>
          <p:nvPr/>
        </p:nvSpPr>
        <p:spPr bwMode="auto">
          <a:xfrm>
            <a:off x="586205" y="347115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8" name="Rectangle 33"/>
          <p:cNvSpPr/>
          <p:nvPr/>
        </p:nvSpPr>
        <p:spPr>
          <a:xfrm>
            <a:off x="733726" y="3883020"/>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Rectangle 33"/>
          <p:cNvSpPr/>
          <p:nvPr/>
        </p:nvSpPr>
        <p:spPr>
          <a:xfrm>
            <a:off x="733727" y="3856162"/>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文本框 2"/>
          <p:cNvSpPr txBox="1"/>
          <p:nvPr/>
        </p:nvSpPr>
        <p:spPr>
          <a:xfrm>
            <a:off x="487541" y="1969419"/>
            <a:ext cx="2194112" cy="281354"/>
          </a:xfrm>
          <a:prstGeom prst="rect">
            <a:avLst/>
          </a:prstGeom>
          <a:noFill/>
        </p:spPr>
        <p:txBody>
          <a:bodyPr wrap="square" rtlCol="0">
            <a:noAutofit/>
          </a:bodyPr>
          <a:lstStyle/>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展望与不足</a:t>
            </a:r>
          </a:p>
        </p:txBody>
      </p:sp>
      <p:sp>
        <p:nvSpPr>
          <p:cNvPr id="12" name="Rectangle 33">
            <a:extLst>
              <a:ext uri="{FF2B5EF4-FFF2-40B4-BE49-F238E27FC236}">
                <a16:creationId xmlns:a16="http://schemas.microsoft.com/office/drawing/2014/main" id="{7C6DD353-9318-12D6-6FC7-A15982CFCDE2}"/>
              </a:ext>
            </a:extLst>
          </p:cNvPr>
          <p:cNvSpPr/>
          <p:nvPr/>
        </p:nvSpPr>
        <p:spPr>
          <a:xfrm>
            <a:off x="733726" y="4150957"/>
            <a:ext cx="7758340" cy="987578"/>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地图匹配方法改进：对基于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Web</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墨卡托的交互式地图匹配方法进行优化，以进一步提高地图匹配准确性和效率。例如，可以考虑引入其他先进的地图匹配算法或结合实时交通信息来改进匹配结果。</a:t>
            </a:r>
            <a:endPar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Freeform 115">
            <a:extLst>
              <a:ext uri="{FF2B5EF4-FFF2-40B4-BE49-F238E27FC236}">
                <a16:creationId xmlns:a16="http://schemas.microsoft.com/office/drawing/2014/main" id="{56B6F959-36BE-B535-A796-1A2E4C580CCE}"/>
              </a:ext>
            </a:extLst>
          </p:cNvPr>
          <p:cNvSpPr/>
          <p:nvPr/>
        </p:nvSpPr>
        <p:spPr bwMode="auto">
          <a:xfrm>
            <a:off x="586205" y="425504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33">
            <a:extLst>
              <a:ext uri="{FF2B5EF4-FFF2-40B4-BE49-F238E27FC236}">
                <a16:creationId xmlns:a16="http://schemas.microsoft.com/office/drawing/2014/main" id="{56B46A39-F95F-A549-BE8D-BBBD54B7F4CE}"/>
              </a:ext>
            </a:extLst>
          </p:cNvPr>
          <p:cNvSpPr/>
          <p:nvPr/>
        </p:nvSpPr>
        <p:spPr>
          <a:xfrm>
            <a:off x="716682" y="5242623"/>
            <a:ext cx="7758340" cy="679801"/>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实际应用场景拓展：将原型系统应用于更多实际场景，如智慧出行、交通管理和规划等，以验证模型和方法在不同场景下的通用性和可行性。</a:t>
            </a:r>
            <a:endPar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Freeform 115">
            <a:extLst>
              <a:ext uri="{FF2B5EF4-FFF2-40B4-BE49-F238E27FC236}">
                <a16:creationId xmlns:a16="http://schemas.microsoft.com/office/drawing/2014/main" id="{DAD4870C-85B5-F3C0-4929-8974D19D1C08}"/>
              </a:ext>
            </a:extLst>
          </p:cNvPr>
          <p:cNvSpPr/>
          <p:nvPr/>
        </p:nvSpPr>
        <p:spPr bwMode="auto">
          <a:xfrm>
            <a:off x="569161" y="5346711"/>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3" grpId="0"/>
      <p:bldP spid="15" grpId="0" animBg="1"/>
      <p:bldP spid="12" grpId="0"/>
      <p:bldP spid="14" grpId="0" animBg="1"/>
      <p:bldP spid="4" grpId="0"/>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2">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1" name="任意多边形 10"/>
          <p:cNvSpPr/>
          <p:nvPr/>
        </p:nvSpPr>
        <p:spPr>
          <a:xfrm>
            <a:off x="1" y="1721277"/>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任意多边形 12"/>
          <p:cNvSpPr/>
          <p:nvPr/>
        </p:nvSpPr>
        <p:spPr>
          <a:xfrm>
            <a:off x="1" y="2207127"/>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extBox 8"/>
          <p:cNvSpPr txBox="1"/>
          <p:nvPr/>
        </p:nvSpPr>
        <p:spPr>
          <a:xfrm>
            <a:off x="2344188" y="3636343"/>
            <a:ext cx="4163278" cy="565604"/>
          </a:xfrm>
          <a:prstGeom prst="rect">
            <a:avLst/>
          </a:prstGeom>
          <a:noFill/>
        </p:spPr>
        <p:txBody>
          <a:bodyPr wrap="square" rtlCol="0">
            <a:spAutoFit/>
          </a:bodyPr>
          <a:lstStyle/>
          <a:p>
            <a:pPr algn="ctr">
              <a:lnSpc>
                <a:spcPct val="120000"/>
              </a:lnSpc>
            </a:pPr>
            <a:r>
              <a:rPr lang="zh-CN" altLang="en-US"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致谢</a:t>
            </a:r>
            <a:endParaRPr lang="en-US" altLang="zh-CN"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pic>
        <p:nvPicPr>
          <p:cNvPr id="6" name="图片 5"/>
          <p:cNvPicPr/>
          <p:nvPr/>
        </p:nvPicPr>
        <p:blipFill>
          <a:blip r:embed="rId3" cstate="print">
            <a:extLst>
              <a:ext uri="{28A0092B-C50C-407E-A947-70E740481C1C}">
                <a14:useLocalDpi xmlns:a14="http://schemas.microsoft.com/office/drawing/2010/main" val="0"/>
              </a:ext>
            </a:extLst>
          </a:blip>
          <a:stretch>
            <a:fillRect/>
          </a:stretch>
        </p:blipFill>
        <p:spPr>
          <a:xfrm>
            <a:off x="457200" y="5664200"/>
            <a:ext cx="609600" cy="609600"/>
          </a:xfrm>
          <a:prstGeom prst="rect">
            <a:avLst/>
          </a:prstGeom>
        </p:spPr>
      </p:pic>
      <p:sp>
        <p:nvSpPr>
          <p:cNvPr id="10" name="Rectangle 33"/>
          <p:cNvSpPr/>
          <p:nvPr/>
        </p:nvSpPr>
        <p:spPr>
          <a:xfrm>
            <a:off x="496915" y="4264420"/>
            <a:ext cx="7857823" cy="1200329"/>
          </a:xfrm>
          <a:prstGeom prst="rect">
            <a:avLst/>
          </a:prstGeom>
        </p:spPr>
        <p:txBody>
          <a:bodyPr wrap="square">
            <a:spAutoFit/>
          </a:bodyPr>
          <a:lstStyle/>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感谢柯昌博老师的辛勤培育！</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感谢各位答辩专家的悉心指导！</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感谢所有同学与老师的帮助！</a:t>
            </a:r>
          </a:p>
        </p:txBody>
      </p:sp>
      <p:sp>
        <p:nvSpPr>
          <p:cNvPr id="12" name="文本框 11"/>
          <p:cNvSpPr txBox="1"/>
          <p:nvPr/>
        </p:nvSpPr>
        <p:spPr>
          <a:xfrm>
            <a:off x="1090167" y="5599668"/>
            <a:ext cx="2413826" cy="700576"/>
          </a:xfrm>
          <a:prstGeom prst="rect">
            <a:avLst/>
          </a:prstGeom>
          <a:noFill/>
        </p:spPr>
        <p:txBody>
          <a:bodyPr wrap="square" rtlCol="0">
            <a:sp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指导老师：柯昌博老师</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400" b="1">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答辩人：张永超</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19709">
        <p:fade/>
      </p:transition>
    </mc:Choice>
    <mc:Fallback xmlns="">
      <p:transition spd="med" advTm="19709">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53B94AFD-2F30-B624-E2F7-F9EECBD5940B}"/>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56C5EFA1-3CE8-3DE0-04EF-120E967B50FE}"/>
              </a:ext>
            </a:extLst>
          </p:cNvPr>
          <p:cNvSpPr/>
          <p:nvPr/>
        </p:nvSpPr>
        <p:spPr>
          <a:xfrm>
            <a:off x="4028996" y="4652684"/>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1524E71A-864B-45DF-4AB5-7F74B3362D64}"/>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36B74F09-C547-4C5D-9002-1104512A11CB}"/>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6E11A57D-0879-8E0C-4679-F7FA8FAF7889}"/>
              </a:ext>
            </a:extLst>
          </p:cNvPr>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9" name="矩形 8">
            <a:extLst>
              <a:ext uri="{FF2B5EF4-FFF2-40B4-BE49-F238E27FC236}">
                <a16:creationId xmlns:a16="http://schemas.microsoft.com/office/drawing/2014/main" id="{6DBF439B-E0CA-F76A-B184-9601D38EE285}"/>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F9304678-768F-9985-6F3C-0B62DCCC696D}"/>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EFDC1553-B36E-4D4E-E5D3-43AD48284DBF}"/>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BA9B98D5-CA9B-A9A1-BAA3-C6865C019AE4}"/>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8F75BDA6-2002-A583-9DC6-41AEA04896B3}"/>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122858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sym typeface="微软雅黑" panose="020B0503020204020204" pitchFamily="34" charset="-122"/>
            </a:endParaRPr>
          </a:p>
        </p:txBody>
      </p:sp>
      <p:sp>
        <p:nvSpPr>
          <p:cNvPr id="8" name="Rectangle 67">
            <a:extLst>
              <a:ext uri="{FF2B5EF4-FFF2-40B4-BE49-F238E27FC236}">
                <a16:creationId xmlns:a16="http://schemas.microsoft.com/office/drawing/2014/main" id="{4C51619D-0C57-BD4A-7292-70F7BC5F264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3">
            <a:extLst>
              <a:ext uri="{FF2B5EF4-FFF2-40B4-BE49-F238E27FC236}">
                <a16:creationId xmlns:a16="http://schemas.microsoft.com/office/drawing/2014/main" id="{826BFD87-B404-47DE-99B7-372E01CBEF09}"/>
              </a:ext>
            </a:extLst>
          </p:cNvPr>
          <p:cNvSpPr/>
          <p:nvPr/>
        </p:nvSpPr>
        <p:spPr>
          <a:xfrm>
            <a:off x="992900" y="5260091"/>
            <a:ext cx="7437683" cy="1295355"/>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上图展示了基于交互式投票的地图匹配方法的整体流程，包括数据预处理、候选点搜索、位置上下文分析、相互影响建模以及交互式投票五部分。该方法利用三维</a:t>
            </a:r>
            <a:r>
              <a:rPr lang="en-US" altLang="zh-CN" sz="1600" kern="0" dirty="0" err="1">
                <a:solidFill>
                  <a:schemeClr val="tx1">
                    <a:lumMod val="75000"/>
                    <a:lumOff val="25000"/>
                  </a:schemeClr>
                </a:solidFill>
                <a:latin typeface="微软雅黑" panose="020B0503020204020204" pitchFamily="34" charset="-122"/>
                <a:ea typeface="微软雅黑" panose="020B0503020204020204" pitchFamily="34" charset="-122"/>
              </a:rPr>
              <a:t>kd</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树、墨卡托投影等技术，通过侯选边投票将这些轨迹点精确地匹配到城市道路网上。</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7" name="对象 6">
            <a:extLst>
              <a:ext uri="{FF2B5EF4-FFF2-40B4-BE49-F238E27FC236}">
                <a16:creationId xmlns:a16="http://schemas.microsoft.com/office/drawing/2014/main" id="{32250F85-E946-33F0-06B7-4D58B3938AF7}"/>
              </a:ext>
            </a:extLst>
          </p:cNvPr>
          <p:cNvGraphicFramePr>
            <a:graphicFrameLocks noChangeAspect="1"/>
          </p:cNvGraphicFramePr>
          <p:nvPr>
            <p:extLst>
              <p:ext uri="{D42A27DB-BD31-4B8C-83A1-F6EECF244321}">
                <p14:modId xmlns:p14="http://schemas.microsoft.com/office/powerpoint/2010/main" val="3635524486"/>
              </p:ext>
            </p:extLst>
          </p:nvPr>
        </p:nvGraphicFramePr>
        <p:xfrm>
          <a:off x="1655802" y="1369782"/>
          <a:ext cx="6111875" cy="3712637"/>
        </p:xfrm>
        <a:graphic>
          <a:graphicData uri="http://schemas.openxmlformats.org/presentationml/2006/ole">
            <mc:AlternateContent xmlns:mc="http://schemas.openxmlformats.org/markup-compatibility/2006">
              <mc:Choice xmlns:v="urn:schemas-microsoft-com:vml" Requires="v">
                <p:oleObj name="Visio" r:id="rId3" imgW="14409253" imgH="9898427" progId="Visio.Drawing.15">
                  <p:embed/>
                </p:oleObj>
              </mc:Choice>
              <mc:Fallback>
                <p:oleObj name="Visio" r:id="rId3" imgW="14409253" imgH="9898427" progId="Visio.Drawing.15">
                  <p:embed/>
                  <p:pic>
                    <p:nvPicPr>
                      <p:cNvPr id="4" name="对象 3">
                        <a:extLst>
                          <a:ext uri="{FF2B5EF4-FFF2-40B4-BE49-F238E27FC236}">
                            <a16:creationId xmlns:a16="http://schemas.microsoft.com/office/drawing/2014/main" id="{BD34CAF5-EB26-CF06-D525-53625FEE9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802" y="1369782"/>
                        <a:ext cx="6111875" cy="3712637"/>
                      </a:xfrm>
                      <a:prstGeom prst="rect">
                        <a:avLst/>
                      </a:prstGeom>
                      <a:noFill/>
                    </p:spPr>
                  </p:pic>
                </p:oleObj>
              </mc:Fallback>
            </mc:AlternateContent>
          </a:graphicData>
        </a:graphic>
      </p:graphicFrame>
      <p:sp>
        <p:nvSpPr>
          <p:cNvPr id="9" name="Rectangle 33">
            <a:extLst>
              <a:ext uri="{FF2B5EF4-FFF2-40B4-BE49-F238E27FC236}">
                <a16:creationId xmlns:a16="http://schemas.microsoft.com/office/drawing/2014/main" id="{435EC785-7816-D956-B6A1-CD62D3CE7160}"/>
              </a:ext>
            </a:extLst>
          </p:cNvPr>
          <p:cNvSpPr/>
          <p:nvPr/>
        </p:nvSpPr>
        <p:spPr>
          <a:xfrm>
            <a:off x="3004075" y="5025935"/>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10" name="Freeform 115">
            <a:extLst>
              <a:ext uri="{FF2B5EF4-FFF2-40B4-BE49-F238E27FC236}">
                <a16:creationId xmlns:a16="http://schemas.microsoft.com/office/drawing/2014/main" id="{C9EFAE6A-50E4-2AEA-802F-BB3022AECDB4}"/>
              </a:ext>
            </a:extLst>
          </p:cNvPr>
          <p:cNvSpPr/>
          <p:nvPr/>
        </p:nvSpPr>
        <p:spPr bwMode="auto">
          <a:xfrm>
            <a:off x="845378" y="538433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pic>
        <p:nvPicPr>
          <p:cNvPr id="7" name="图片 6" descr="文本, 信件&#10;&#10;描述已自动生成">
            <a:extLst>
              <a:ext uri="{FF2B5EF4-FFF2-40B4-BE49-F238E27FC236}">
                <a16:creationId xmlns:a16="http://schemas.microsoft.com/office/drawing/2014/main" id="{13A01586-7474-19CA-30BA-C3732F68C996}"/>
              </a:ext>
            </a:extLst>
          </p:cNvPr>
          <p:cNvPicPr>
            <a:picLocks noChangeAspect="1"/>
          </p:cNvPicPr>
          <p:nvPr/>
        </p:nvPicPr>
        <p:blipFill>
          <a:blip r:embed="rId2"/>
          <a:stretch>
            <a:fillRect/>
          </a:stretch>
        </p:blipFill>
        <p:spPr>
          <a:xfrm>
            <a:off x="4160520" y="1215390"/>
            <a:ext cx="4610100" cy="4735830"/>
          </a:xfrm>
          <a:prstGeom prst="rect">
            <a:avLst/>
          </a:prstGeom>
        </p:spPr>
      </p:pic>
      <p:sp>
        <p:nvSpPr>
          <p:cNvPr id="8" name="Rectangle 33">
            <a:extLst>
              <a:ext uri="{FF2B5EF4-FFF2-40B4-BE49-F238E27FC236}">
                <a16:creationId xmlns:a16="http://schemas.microsoft.com/office/drawing/2014/main" id="{77F0DAB6-C365-8A41-BA7D-03B3E50E7394}"/>
              </a:ext>
            </a:extLst>
          </p:cNvPr>
          <p:cNvSpPr/>
          <p:nvPr/>
        </p:nvSpPr>
        <p:spPr>
          <a:xfrm>
            <a:off x="4977659" y="5959732"/>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查找局部最优路径算法</a:t>
            </a:r>
          </a:p>
        </p:txBody>
      </p:sp>
      <mc:AlternateContent xmlns:mc="http://schemas.openxmlformats.org/markup-compatibility/2006" xmlns:a14="http://schemas.microsoft.com/office/drawing/2010/main">
        <mc:Choice Requires="a14">
          <p:sp>
            <p:nvSpPr>
              <p:cNvPr id="11" name="Rectangle 33">
                <a:extLst>
                  <a:ext uri="{FF2B5EF4-FFF2-40B4-BE49-F238E27FC236}">
                    <a16:creationId xmlns:a16="http://schemas.microsoft.com/office/drawing/2014/main" id="{212CB091-0F44-75D2-EC73-120114D80E83}"/>
                  </a:ext>
                </a:extLst>
              </p:cNvPr>
              <p:cNvSpPr/>
              <p:nvPr/>
            </p:nvSpPr>
            <p:spPr>
              <a:xfrm>
                <a:off x="361950" y="1670468"/>
                <a:ext cx="3767294" cy="2417393"/>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查找局部最优路径算法会遍历所有候选点，当遍历一个候选点时，我们假设最终的匹配路径比过该点。计算的累计权</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重</a:t>
                </a:r>
                <a14:m>
                  <m:oMath xmlns:m="http://schemas.openxmlformats.org/officeDocument/2006/math">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cw</m:t>
                    </m:r>
                    <m:d>
                      <m:d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dPr>
                      <m:e>
                        <m:sSubSup>
                          <m:sSubSup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up>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𝑠</m:t>
                            </m:r>
                          </m:sup>
                        </m:sSubSup>
                      </m:e>
                    </m:d>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max</m:t>
                    </m:r>
                    <m:r>
                      <m:rPr>
                        <m:lit/>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cw</m:t>
                    </m:r>
                    <m:d>
                      <m:d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dPr>
                      <m:e>
                        <m:sSubSup>
                          <m:sSubSup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−1</m:t>
                            </m:r>
                          </m:sub>
                          <m:sup>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𝑡</m:t>
                            </m:r>
                          </m:sup>
                        </m:sSubSup>
                      </m:e>
                    </m:d>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sSubSup>
                      <m:sSubSup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φ</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𝑡𝑠</m:t>
                        </m:r>
                      </m:sub>
                      <m:sup>
                        <m:d>
                          <m:d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𝑗</m:t>
                            </m:r>
                          </m:e>
                        </m:d>
                      </m:sup>
                    </m:sSubSup>
                    <m:r>
                      <m:rPr>
                        <m:lit/>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=1,2,…,</m:t>
                    </m:r>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n</m:t>
                    </m:r>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14:m>
                  <m:oMath xmlns:m="http://schemas.openxmlformats.org/officeDocument/2006/math">
                    <m:sSubSup>
                      <m:sSubSup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φ</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𝑡𝑠</m:t>
                        </m:r>
                      </m:sub>
                      <m:sup>
                        <m:d>
                          <m:d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𝑗</m:t>
                            </m:r>
                          </m:e>
                        </m:d>
                      </m:sup>
                    </m:sSubSup>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是</a:t>
                </a:r>
                <a14:m>
                  <m:oMath xmlns:m="http://schemas.openxmlformats.org/officeDocument/2006/math">
                    <m:sSubSup>
                      <m:sSubSup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r>
                          <a:rPr lang="zh-CN" altLang="en-US"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1</m:t>
                        </m:r>
                      </m:sub>
                      <m:sup>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𝑡</m:t>
                        </m:r>
                      </m:sup>
                    </m:sSubSup>
                    <m:r>
                      <a:rPr lang="zh-CN"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sSubSup>
                      <m:sSubSup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up>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𝑠</m:t>
                        </m:r>
                      </m:sup>
                    </m:sSubSup>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的权重</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并</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受</a:t>
                </a: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𝑝</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和</a:t>
                </a: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𝑝</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𝑗</m:t>
                        </m:r>
                      </m:sub>
                    </m:sSub>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的距离影响。在计算累积权重后</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即可</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得到所有采样点对应的候选点的</a:t>
                </a:r>
                <a14:m>
                  <m:oMath xmlns:m="http://schemas.openxmlformats.org/officeDocument/2006/math">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cw</m:t>
                    </m:r>
                  </m:oMath>
                </a14:m>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值。</a:t>
                </a:r>
              </a:p>
            </p:txBody>
          </p:sp>
        </mc:Choice>
        <mc:Fallback xmlns="">
          <p:sp>
            <p:nvSpPr>
              <p:cNvPr id="11" name="Rectangle 33">
                <a:extLst>
                  <a:ext uri="{FF2B5EF4-FFF2-40B4-BE49-F238E27FC236}">
                    <a16:creationId xmlns:a16="http://schemas.microsoft.com/office/drawing/2014/main" id="{212CB091-0F44-75D2-EC73-120114D80E83}"/>
                  </a:ext>
                </a:extLst>
              </p:cNvPr>
              <p:cNvSpPr>
                <a:spLocks noRot="1" noChangeAspect="1" noMove="1" noResize="1" noEditPoints="1" noAdjustHandles="1" noChangeArrowheads="1" noChangeShapeType="1" noTextEdit="1"/>
              </p:cNvSpPr>
              <p:nvPr/>
            </p:nvSpPr>
            <p:spPr>
              <a:xfrm>
                <a:off x="361950" y="1670468"/>
                <a:ext cx="3767294" cy="2417393"/>
              </a:xfrm>
              <a:prstGeom prst="rect">
                <a:avLst/>
              </a:prstGeom>
              <a:blipFill>
                <a:blip r:embed="rId3"/>
                <a:stretch>
                  <a:fillRect l="-809" r="-6472" b="-2267"/>
                </a:stretch>
              </a:blipFill>
            </p:spPr>
            <p:txBody>
              <a:bodyPr/>
              <a:lstStyle/>
              <a:p>
                <a:r>
                  <a:rPr lang="zh-CN" altLang="en-US">
                    <a:noFill/>
                  </a:rPr>
                  <a:t> </a:t>
                </a:r>
              </a:p>
            </p:txBody>
          </p:sp>
        </mc:Fallback>
      </mc:AlternateContent>
      <p:sp>
        <p:nvSpPr>
          <p:cNvPr id="12" name="Freeform 115">
            <a:extLst>
              <a:ext uri="{FF2B5EF4-FFF2-40B4-BE49-F238E27FC236}">
                <a16:creationId xmlns:a16="http://schemas.microsoft.com/office/drawing/2014/main" id="{9197C278-55D0-3DF4-1EE7-B94D09C94A64}"/>
              </a:ext>
            </a:extLst>
          </p:cNvPr>
          <p:cNvSpPr/>
          <p:nvPr/>
        </p:nvSpPr>
        <p:spPr bwMode="auto">
          <a:xfrm>
            <a:off x="256913" y="180222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3" name="Rectangle 2">
            <a:extLst>
              <a:ext uri="{FF2B5EF4-FFF2-40B4-BE49-F238E27FC236}">
                <a16:creationId xmlns:a16="http://schemas.microsoft.com/office/drawing/2014/main" id="{AB3D88FC-E522-6D2D-490B-2D06FAC3EFBF}"/>
              </a:ext>
            </a:extLst>
          </p:cNvPr>
          <p:cNvSpPr>
            <a:spLocks noChangeArrowheads="1"/>
          </p:cNvSpPr>
          <p:nvPr/>
        </p:nvSpPr>
        <p:spPr bwMode="auto">
          <a:xfrm>
            <a:off x="603351" y="43912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a:extLst>
              <a:ext uri="{FF2B5EF4-FFF2-40B4-BE49-F238E27FC236}">
                <a16:creationId xmlns:a16="http://schemas.microsoft.com/office/drawing/2014/main" id="{CE28E0B3-988F-A9DA-B17C-45FC7066D186}"/>
              </a:ext>
            </a:extLst>
          </p:cNvPr>
          <p:cNvGraphicFramePr>
            <a:graphicFrameLocks noChangeAspect="1"/>
          </p:cNvGraphicFramePr>
          <p:nvPr>
            <p:extLst>
              <p:ext uri="{D42A27DB-BD31-4B8C-83A1-F6EECF244321}">
                <p14:modId xmlns:p14="http://schemas.microsoft.com/office/powerpoint/2010/main" val="3924116475"/>
              </p:ext>
            </p:extLst>
          </p:nvPr>
        </p:nvGraphicFramePr>
        <p:xfrm>
          <a:off x="819836" y="4169032"/>
          <a:ext cx="3124200" cy="1790700"/>
        </p:xfrm>
        <a:graphic>
          <a:graphicData uri="http://schemas.openxmlformats.org/presentationml/2006/ole">
            <mc:AlternateContent xmlns:mc="http://schemas.openxmlformats.org/markup-compatibility/2006">
              <mc:Choice xmlns:v="urn:schemas-microsoft-com:vml" Requires="v">
                <p:oleObj name="Visio" r:id="rId4" imgW="7993442" imgH="4564459" progId="Visio.Drawing.15">
                  <p:embed/>
                </p:oleObj>
              </mc:Choice>
              <mc:Fallback>
                <p:oleObj name="Visio" r:id="rId4" imgW="7993442" imgH="4564459"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836" y="4169032"/>
                        <a:ext cx="3124200" cy="179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Rectangle 33">
            <a:extLst>
              <a:ext uri="{FF2B5EF4-FFF2-40B4-BE49-F238E27FC236}">
                <a16:creationId xmlns:a16="http://schemas.microsoft.com/office/drawing/2014/main" id="{9B396B1F-47D8-8116-5DF4-0787A9736482}"/>
              </a:ext>
            </a:extLst>
          </p:cNvPr>
          <p:cNvSpPr/>
          <p:nvPr/>
        </p:nvSpPr>
        <p:spPr>
          <a:xfrm>
            <a:off x="404435" y="5959732"/>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寻找局部最优路径</a:t>
            </a:r>
          </a:p>
        </p:txBody>
      </p:sp>
    </p:spTree>
    <p:extLst>
      <p:ext uri="{BB962C8B-B14F-4D97-AF65-F5344CB8AC3E}">
        <p14:creationId xmlns:p14="http://schemas.microsoft.com/office/powerpoint/2010/main" val="97940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animBg="1"/>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4517875" y="5627370"/>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交互式边投票算法</a:t>
            </a:r>
          </a:p>
        </p:txBody>
      </p:sp>
      <p:pic>
        <p:nvPicPr>
          <p:cNvPr id="3" name="图片 2" descr="文本, 信件&#10;&#10;描述已自动生成">
            <a:extLst>
              <a:ext uri="{FF2B5EF4-FFF2-40B4-BE49-F238E27FC236}">
                <a16:creationId xmlns:a16="http://schemas.microsoft.com/office/drawing/2014/main" id="{48775B2F-215C-0B49-0A48-ABE0600CE785}"/>
              </a:ext>
            </a:extLst>
          </p:cNvPr>
          <p:cNvPicPr>
            <a:picLocks noChangeAspect="1"/>
          </p:cNvPicPr>
          <p:nvPr/>
        </p:nvPicPr>
        <p:blipFill>
          <a:blip r:embed="rId2"/>
          <a:stretch>
            <a:fillRect/>
          </a:stretch>
        </p:blipFill>
        <p:spPr>
          <a:xfrm>
            <a:off x="3669664" y="1467802"/>
            <a:ext cx="5111750" cy="4128135"/>
          </a:xfrm>
          <a:prstGeom prst="rect">
            <a:avLst/>
          </a:prstGeom>
        </p:spPr>
      </p:pic>
      <mc:AlternateContent xmlns:mc="http://schemas.openxmlformats.org/markup-compatibility/2006">
        <mc:Choice xmlns:a14="http://schemas.microsoft.com/office/drawing/2010/main" Requires="a14">
          <p:sp>
            <p:nvSpPr>
              <p:cNvPr id="4" name="Rectangle 33">
                <a:extLst>
                  <a:ext uri="{FF2B5EF4-FFF2-40B4-BE49-F238E27FC236}">
                    <a16:creationId xmlns:a16="http://schemas.microsoft.com/office/drawing/2014/main" id="{137C6935-0C50-11A8-431F-C5746C90F1F1}"/>
                  </a:ext>
                </a:extLst>
              </p:cNvPr>
              <p:cNvSpPr/>
              <p:nvPr/>
            </p:nvSpPr>
            <p:spPr>
              <a:xfrm>
                <a:off x="811530" y="1880018"/>
                <a:ext cx="2689860" cy="3449791"/>
              </a:xfrm>
              <a:prstGeom prst="rect">
                <a:avLst/>
              </a:prstGeom>
            </p:spPr>
            <p:txBody>
              <a:bodyPr wrap="square">
                <a:spAutoFit/>
              </a:bodyPr>
              <a:lstStyle/>
              <a:p>
                <a:pPr>
                  <a:lnSpc>
                    <a:spcPct val="125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交互式边投票算法如</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右图所示，算法输入为候选图以及所有候选点的局部最优路径序列，输出为最终匹配路径。</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行至</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行是遍历所有候选点的局部最优路径序列，统计候选图</a:t>
                </a:r>
                <a14:m>
                  <m:oMath xmlns:m="http://schemas.openxmlformats.org/officeDocument/2006/math">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𝒢</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m:rPr>
                        <m:lit/>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𝒱</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ℰ</m:t>
                    </m:r>
                    <m:r>
                      <m:rPr>
                        <m:lit/>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oMath>
                </a14:m>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中对应边的投票数，</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行至</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17</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行为侯选边投票，计算出最终的匹配路径。</a:t>
                </a:r>
              </a:p>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p:sp>
            <p:nvSpPr>
              <p:cNvPr id="4" name="Rectangle 33">
                <a:extLst>
                  <a:ext uri="{FF2B5EF4-FFF2-40B4-BE49-F238E27FC236}">
                    <a16:creationId xmlns:a16="http://schemas.microsoft.com/office/drawing/2014/main" id="{137C6935-0C50-11A8-431F-C5746C90F1F1}"/>
                  </a:ext>
                </a:extLst>
              </p:cNvPr>
              <p:cNvSpPr>
                <a:spLocks noRot="1" noChangeAspect="1" noMove="1" noResize="1" noEditPoints="1" noAdjustHandles="1" noChangeArrowheads="1" noChangeShapeType="1" noTextEdit="1"/>
              </p:cNvSpPr>
              <p:nvPr/>
            </p:nvSpPr>
            <p:spPr>
              <a:xfrm>
                <a:off x="811530" y="1880018"/>
                <a:ext cx="2689860" cy="3449791"/>
              </a:xfrm>
              <a:prstGeom prst="rect">
                <a:avLst/>
              </a:prstGeom>
              <a:blipFill>
                <a:blip r:embed="rId3"/>
                <a:stretch>
                  <a:fillRect l="-1134" r="-6349"/>
                </a:stretch>
              </a:blipFill>
            </p:spPr>
            <p:txBody>
              <a:bodyPr/>
              <a:lstStyle/>
              <a:p>
                <a:r>
                  <a:rPr lang="zh-CN" altLang="en-US">
                    <a:noFill/>
                  </a:rPr>
                  <a:t> </a:t>
                </a:r>
              </a:p>
            </p:txBody>
          </p:sp>
        </mc:Fallback>
      </mc:AlternateContent>
      <p:sp>
        <p:nvSpPr>
          <p:cNvPr id="5" name="Freeform 115">
            <a:extLst>
              <a:ext uri="{FF2B5EF4-FFF2-40B4-BE49-F238E27FC236}">
                <a16:creationId xmlns:a16="http://schemas.microsoft.com/office/drawing/2014/main" id="{49ADA9B6-A82A-F695-6D5E-923F9328D639}"/>
              </a:ext>
            </a:extLst>
          </p:cNvPr>
          <p:cNvSpPr/>
          <p:nvPr/>
        </p:nvSpPr>
        <p:spPr bwMode="auto">
          <a:xfrm>
            <a:off x="706493" y="201177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extLst>
      <p:ext uri="{BB962C8B-B14F-4D97-AF65-F5344CB8AC3E}">
        <p14:creationId xmlns:p14="http://schemas.microsoft.com/office/powerpoint/2010/main" val="7281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2.2 </a:t>
            </a:r>
            <a:r>
              <a:rPr lang="zh-CN" altLang="en-US" dirty="0">
                <a:sym typeface="微软雅黑" panose="020B0503020204020204" pitchFamily="34" charset="-122"/>
              </a:rPr>
              <a:t>数据集的构建</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1156673" y="5387340"/>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部分数据分布</a:t>
            </a:r>
          </a:p>
        </p:txBody>
      </p:sp>
      <p:sp>
        <p:nvSpPr>
          <p:cNvPr id="4" name="Rectangle 33">
            <a:extLst>
              <a:ext uri="{FF2B5EF4-FFF2-40B4-BE49-F238E27FC236}">
                <a16:creationId xmlns:a16="http://schemas.microsoft.com/office/drawing/2014/main" id="{137C6935-0C50-11A8-431F-C5746C90F1F1}"/>
              </a:ext>
            </a:extLst>
          </p:cNvPr>
          <p:cNvSpPr/>
          <p:nvPr/>
        </p:nvSpPr>
        <p:spPr>
          <a:xfrm>
            <a:off x="5669280" y="1910498"/>
            <a:ext cx="3006090" cy="3757567"/>
          </a:xfrm>
          <a:prstGeom prst="rect">
            <a:avLst/>
          </a:prstGeom>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本文采用由</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Kaggle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提供的葡萄牙波尔图市从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月到</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月某出租车运营公司的开放数据集作为评估基于交互式的地图匹配方法的基础数据。该数据包括</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1,710,666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条真实出租车轨迹数据，共计</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83,409,193</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个轨迹点。包括采样时间戳、</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WGS84</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坐标经纬度、采样点的瞬时方向与瞬时速度等有效数据，采样间隔在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秒</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~30</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秒之间。</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Freeform 115">
            <a:extLst>
              <a:ext uri="{FF2B5EF4-FFF2-40B4-BE49-F238E27FC236}">
                <a16:creationId xmlns:a16="http://schemas.microsoft.com/office/drawing/2014/main" id="{49ADA9B6-A82A-F695-6D5E-923F9328D639}"/>
              </a:ext>
            </a:extLst>
          </p:cNvPr>
          <p:cNvSpPr/>
          <p:nvPr/>
        </p:nvSpPr>
        <p:spPr bwMode="auto">
          <a:xfrm>
            <a:off x="8684693" y="201939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6" name="图片 5" descr="地图&#10;&#10;描述已自动生成">
            <a:extLst>
              <a:ext uri="{FF2B5EF4-FFF2-40B4-BE49-F238E27FC236}">
                <a16:creationId xmlns:a16="http://schemas.microsoft.com/office/drawing/2014/main" id="{97F6D0D9-AD52-5097-F7CF-0CDA6B186C2D}"/>
              </a:ext>
            </a:extLst>
          </p:cNvPr>
          <p:cNvPicPr>
            <a:picLocks noChangeAspect="1"/>
          </p:cNvPicPr>
          <p:nvPr/>
        </p:nvPicPr>
        <p:blipFill>
          <a:blip r:embed="rId2"/>
          <a:stretch>
            <a:fillRect/>
          </a:stretch>
        </p:blipFill>
        <p:spPr>
          <a:xfrm>
            <a:off x="400685" y="2019395"/>
            <a:ext cx="5111750" cy="3270885"/>
          </a:xfrm>
          <a:prstGeom prst="rect">
            <a:avLst/>
          </a:prstGeom>
        </p:spPr>
      </p:pic>
    </p:spTree>
    <p:extLst>
      <p:ext uri="{BB962C8B-B14F-4D97-AF65-F5344CB8AC3E}">
        <p14:creationId xmlns:p14="http://schemas.microsoft.com/office/powerpoint/2010/main" val="23782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4965551" y="5719557"/>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准确率对比</a:t>
            </a:r>
          </a:p>
        </p:txBody>
      </p:sp>
      <mc:AlternateContent xmlns:mc="http://schemas.openxmlformats.org/markup-compatibility/2006" xmlns:a14="http://schemas.microsoft.com/office/drawing/2010/main">
        <mc:Choice Requires="a14">
          <p:sp>
            <p:nvSpPr>
              <p:cNvPr id="4" name="Rectangle 33">
                <a:extLst>
                  <a:ext uri="{FF2B5EF4-FFF2-40B4-BE49-F238E27FC236}">
                    <a16:creationId xmlns:a16="http://schemas.microsoft.com/office/drawing/2014/main" id="{137C6935-0C50-11A8-431F-C5746C90F1F1}"/>
                  </a:ext>
                </a:extLst>
              </p:cNvPr>
              <p:cNvSpPr/>
              <p:nvPr/>
            </p:nvSpPr>
            <p:spPr>
              <a:xfrm>
                <a:off x="3463290" y="1223150"/>
                <a:ext cx="6419850" cy="730713"/>
              </a:xfrm>
              <a:prstGeom prst="rect">
                <a:avLst/>
              </a:prstGeom>
            </p:spPr>
            <p:txBody>
              <a:bodyPr wrap="square">
                <a:spAutoFit/>
              </a:bodyPr>
              <a:lstStyle/>
              <a:p>
                <a:pPr algn="just">
                  <a:lnSpc>
                    <a:spcPct val="125000"/>
                  </a:lnSpc>
                  <a:defRPr/>
                </a:pPr>
                <a14:m>
                  <m:oMathPara xmlns:m="http://schemas.openxmlformats.org/officeDocument/2006/math">
                    <m:oMathParaPr>
                      <m:jc m:val="centerGroup"/>
                    </m:oMathParaPr>
                    <m:oMath xmlns:m="http://schemas.openxmlformats.org/officeDocument/2006/math">
                      <m:eqArr>
                        <m:eqArrPr>
                          <m:ctrlPr>
                            <a:rPr lang="zh-CN" altLang="zh-CN" sz="1600" i="1" kern="0" smtClean="0">
                              <a:solidFill>
                                <a:schemeClr val="tx1">
                                  <a:lumMod val="75000"/>
                                  <a:lumOff val="25000"/>
                                </a:schemeClr>
                              </a:solidFill>
                              <a:latin typeface="Cambria Math" panose="02040503050406030204" pitchFamily="18" charset="0"/>
                              <a:ea typeface="微软雅黑" panose="020B0503020204020204" pitchFamily="34" charset="-122"/>
                            </a:rPr>
                          </m:ctrlPr>
                        </m:eqArrPr>
                        <m:e>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CMP</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f>
                            <m:f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fPr>
                            <m:num>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𝐶𝑜𝑟𝑟𝑒𝑐𝑡</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𝑚𝑎𝑡𝑐h𝑒𝑑</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𝑟𝑜𝑎𝑑</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𝑠𝑒𝑔𝑚𝑒𝑛𝑡𝑠</m:t>
                              </m:r>
                            </m:num>
                            <m:den>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𝑅𝑜𝑎𝑑</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𝑠𝑒𝑔𝑚𝑒𝑛𝑡𝑠</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𝑡𝑜</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𝑏𝑒</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𝑚𝑎𝑡𝑐h𝑒𝑑</m:t>
                              </m:r>
                            </m:den>
                          </m:f>
                          <m:r>
                            <a:rPr lang="zh-CN"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100</m:t>
                          </m:r>
                          <m:r>
                            <a:rPr lang="en-US" altLang="zh-CN" sz="1600" b="0" i="0" kern="0" smtClean="0">
                              <a:solidFill>
                                <a:schemeClr val="tx1">
                                  <a:lumMod val="75000"/>
                                  <a:lumOff val="25000"/>
                                </a:schemeClr>
                              </a:solidFill>
                              <a:latin typeface="Cambria Math" panose="02040503050406030204" pitchFamily="18" charset="0"/>
                              <a:ea typeface="微软雅黑" panose="020B0503020204020204" pitchFamily="34" charset="-122"/>
                            </a:rPr>
                            <m:t>%</m:t>
                          </m:r>
                        </m:e>
                      </m:eqArr>
                    </m:oMath>
                  </m:oMathPara>
                </a14:m>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xmlns="">
          <p:sp>
            <p:nvSpPr>
              <p:cNvPr id="4" name="Rectangle 33">
                <a:extLst>
                  <a:ext uri="{FF2B5EF4-FFF2-40B4-BE49-F238E27FC236}">
                    <a16:creationId xmlns:a16="http://schemas.microsoft.com/office/drawing/2014/main" id="{137C6935-0C50-11A8-431F-C5746C90F1F1}"/>
                  </a:ext>
                </a:extLst>
              </p:cNvPr>
              <p:cNvSpPr>
                <a:spLocks noRot="1" noChangeAspect="1" noMove="1" noResize="1" noEditPoints="1" noAdjustHandles="1" noChangeArrowheads="1" noChangeShapeType="1" noTextEdit="1"/>
              </p:cNvSpPr>
              <p:nvPr/>
            </p:nvSpPr>
            <p:spPr>
              <a:xfrm>
                <a:off x="3463290" y="1223150"/>
                <a:ext cx="6419850" cy="730713"/>
              </a:xfrm>
              <a:prstGeom prst="rect">
                <a:avLst/>
              </a:prstGeom>
              <a:blipFill>
                <a:blip r:embed="rId2"/>
                <a:stretch>
                  <a:fillRect/>
                </a:stretch>
              </a:blipFill>
            </p:spPr>
            <p:txBody>
              <a:bodyPr/>
              <a:lstStyle/>
              <a:p>
                <a:r>
                  <a:rPr lang="zh-CN" altLang="en-US">
                    <a:noFill/>
                  </a:rPr>
                  <a:t> </a:t>
                </a:r>
              </a:p>
            </p:txBody>
          </p:sp>
        </mc:Fallback>
      </mc:AlternateContent>
      <p:sp>
        <p:nvSpPr>
          <p:cNvPr id="5" name="Freeform 115">
            <a:extLst>
              <a:ext uri="{FF2B5EF4-FFF2-40B4-BE49-F238E27FC236}">
                <a16:creationId xmlns:a16="http://schemas.microsoft.com/office/drawing/2014/main" id="{49ADA9B6-A82A-F695-6D5E-923F9328D639}"/>
              </a:ext>
            </a:extLst>
          </p:cNvPr>
          <p:cNvSpPr/>
          <p:nvPr/>
        </p:nvSpPr>
        <p:spPr bwMode="auto">
          <a:xfrm>
            <a:off x="86135" y="227788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3" name="图片 2" descr="图表, 条形图&#10;&#10;描述已自动生成">
            <a:extLst>
              <a:ext uri="{FF2B5EF4-FFF2-40B4-BE49-F238E27FC236}">
                <a16:creationId xmlns:a16="http://schemas.microsoft.com/office/drawing/2014/main" id="{919318F9-8389-9E17-96DE-7E99A7C33D6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07" t="5162" r="9013" b="3674"/>
          <a:stretch/>
        </p:blipFill>
        <p:spPr bwMode="auto">
          <a:xfrm>
            <a:off x="4019550" y="1953863"/>
            <a:ext cx="4876800" cy="3800363"/>
          </a:xfrm>
          <a:prstGeom prst="rect">
            <a:avLst/>
          </a:prstGeom>
          <a:noFill/>
          <a:ln>
            <a:noFill/>
          </a:ln>
          <a:extLst>
            <a:ext uri="{53640926-AAD7-44D8-BBD7-CCE9431645EC}">
              <a14:shadowObscured xmlns:a14="http://schemas.microsoft.com/office/drawing/2010/main"/>
            </a:ext>
          </a:extLst>
        </p:spPr>
      </p:pic>
      <p:sp>
        <p:nvSpPr>
          <p:cNvPr id="9" name="文本框 8">
            <a:extLst>
              <a:ext uri="{FF2B5EF4-FFF2-40B4-BE49-F238E27FC236}">
                <a16:creationId xmlns:a16="http://schemas.microsoft.com/office/drawing/2014/main" id="{9E7A44CA-B1CB-BCCC-0439-5DF3BEE24DCB}"/>
              </a:ext>
            </a:extLst>
          </p:cNvPr>
          <p:cNvSpPr txBox="1"/>
          <p:nvPr/>
        </p:nvSpPr>
        <p:spPr>
          <a:xfrm>
            <a:off x="233657" y="2185059"/>
            <a:ext cx="3777615" cy="3142014"/>
          </a:xfrm>
          <a:prstGeom prst="rect">
            <a:avLst/>
          </a:prstGeom>
          <a:noFill/>
        </p:spPr>
        <p:txBody>
          <a:bodyPr wrap="square">
            <a:spAutoFit/>
          </a:bodyPr>
          <a:lstStyle/>
          <a:p>
            <a:pPr algn="just">
              <a:lnSpc>
                <a:spcPct val="125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为比较直观的对比出算法的准确率，本文对比了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AIVMM</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算法以及</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ST-Matching</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算法在三种不同类型道路上（分别为支路、主干道以及高速公路）的准确率表现，使用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CMP</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方法来评估三种算法的准确率</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。三种算法的匹配准确率与路网的复杂度呈反比关系，即路网结构越复杂（路网结构复杂度：支路或次干道</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&gt;</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主干道</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&gt;</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高速公路），算法匹配的准确率就越低。</a:t>
            </a:r>
          </a:p>
        </p:txBody>
      </p:sp>
    </p:spTree>
    <p:extLst>
      <p:ext uri="{BB962C8B-B14F-4D97-AF65-F5344CB8AC3E}">
        <p14:creationId xmlns:p14="http://schemas.microsoft.com/office/powerpoint/2010/main" val="92502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def12e3d6a5730109fa504f9e871012e0946499"/>
</p:tagLst>
</file>

<file path=ppt/theme/theme1.xml><?xml version="1.0" encoding="utf-8"?>
<a:theme xmlns:a="http://schemas.openxmlformats.org/drawingml/2006/main" name="默认设计模板">
  <a:themeElements>
    <a:clrScheme name="自定义 1">
      <a:dk1>
        <a:sysClr val="windowText" lastClr="000000"/>
      </a:dk1>
      <a:lt1>
        <a:sysClr val="window" lastClr="FFFFFF"/>
      </a:lt1>
      <a:dk2>
        <a:srgbClr val="44546A"/>
      </a:dk2>
      <a:lt2>
        <a:srgbClr val="E7E6E6"/>
      </a:lt2>
      <a:accent1>
        <a:srgbClr val="233E99"/>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spPr>
      <a:bodyPr vert="horz" wrap="square" lIns="91440" tIns="45720" rIns="91440" bIns="45720" numCol="1" rtlCol="0"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sz="18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ctr" anchorCtr="0" compatLnSpc="1"/>
      <a:lstStyle>
        <a:defPPr marL="0" marR="0" indent="0" algn="r"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lnDef>
    <a:txDef>
      <a:spPr>
        <a:noFill/>
      </a:spPr>
      <a:bodyPr wrap="square" rtlCol="0">
        <a:noAutofit/>
      </a:bodyPr>
      <a:lstStyle>
        <a:defPPr algn="l">
          <a:defRPr sz="1800" dirty="0">
            <a:latin typeface="微软雅黑" panose="020B0503020204020204" pitchFamily="34" charset="-122"/>
            <a:ea typeface="微软雅黑" panose="020B0503020204020204" pitchFamily="34"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TM02900743[[fn=环保]]</Template>
  <TotalTime>11416</TotalTime>
  <Words>2910</Words>
  <Application>Microsoft Office PowerPoint</Application>
  <PresentationFormat>全屏显示(4:3)</PresentationFormat>
  <Paragraphs>188</Paragraphs>
  <Slides>31</Slides>
  <Notes>20</Notes>
  <HiddenSlides>0</HiddenSlides>
  <MMClips>0</MMClips>
  <ScaleCrop>false</ScaleCrop>
  <HeadingPairs>
    <vt:vector size="8" baseType="variant">
      <vt:variant>
        <vt:lpstr>已用的字体</vt:lpstr>
      </vt:variant>
      <vt:variant>
        <vt:i4>3</vt:i4>
      </vt:variant>
      <vt:variant>
        <vt:lpstr>主题</vt:lpstr>
      </vt:variant>
      <vt:variant>
        <vt:i4>1</vt:i4>
      </vt:variant>
      <vt:variant>
        <vt:lpstr>嵌入 OLE 服务器</vt:lpstr>
      </vt:variant>
      <vt:variant>
        <vt:i4>1</vt:i4>
      </vt:variant>
      <vt:variant>
        <vt:lpstr>幻灯片标题</vt:lpstr>
      </vt:variant>
      <vt:variant>
        <vt:i4>31</vt:i4>
      </vt:variant>
    </vt:vector>
  </HeadingPairs>
  <TitlesOfParts>
    <vt:vector size="36" baseType="lpstr">
      <vt:lpstr>微软雅黑</vt:lpstr>
      <vt:lpstr>Arial</vt:lpstr>
      <vt:lpstr>Cambria Math</vt:lpstr>
      <vt:lpstr>默认设计模板</vt:lpstr>
      <vt:lpstr>Visio</vt:lpstr>
      <vt:lpstr>PowerPoint 演示文稿</vt:lpstr>
      <vt:lpstr>PowerPoint 演示文稿</vt:lpstr>
      <vt:lpstr>1 研究动机</vt:lpstr>
      <vt:lpstr>PowerPoint 演示文稿</vt:lpstr>
      <vt:lpstr>2.1 基于交互式投票的地图匹配方法 </vt:lpstr>
      <vt:lpstr>2.1 基于交互式投票的地图匹配方法 </vt:lpstr>
      <vt:lpstr>2.1 基于交互式投票的地图匹配方法 </vt:lpstr>
      <vt:lpstr>2.2 数据集的构建 </vt:lpstr>
      <vt:lpstr>2.3 方法评估 </vt:lpstr>
      <vt:lpstr>2.3 方法评估 </vt:lpstr>
      <vt:lpstr>2.3 方法评估 </vt:lpstr>
      <vt:lpstr>2.3 方法评估 </vt:lpstr>
      <vt:lpstr>2.3 方法评估 </vt:lpstr>
      <vt:lpstr>2.3 方法评估 </vt:lpstr>
      <vt:lpstr>PowerPoint 演示文稿</vt:lpstr>
      <vt:lpstr>3.1 基于贝叶斯时空图自编码器的道路行驶时间预测模型</vt:lpstr>
      <vt:lpstr>3.1 基于贝叶斯时空图自编码器的道路行驶时间预测模型</vt:lpstr>
      <vt:lpstr>3.2 实验设置</vt:lpstr>
      <vt:lpstr>3.3 实验性能评估-道路行驶时间预测模型</vt:lpstr>
      <vt:lpstr>3.3 实验性能评估-道路行驶时间预测模型</vt:lpstr>
      <vt:lpstr>3.3 实验性能评估-道路行驶时间预测模型</vt:lpstr>
      <vt:lpstr>PowerPoint 演示文稿</vt:lpstr>
      <vt:lpstr>4 原型系统设计与实现</vt:lpstr>
      <vt:lpstr>4 原型系统设计与实现</vt:lpstr>
      <vt:lpstr>4 原型系统设计与实现</vt:lpstr>
      <vt:lpstr>4 原型系统设计与实现</vt:lpstr>
      <vt:lpstr>4 原型系统设计与实现</vt:lpstr>
      <vt:lpstr>PowerPoint 演示文稿</vt:lpstr>
      <vt:lpstr>5 总结与展望</vt:lpstr>
      <vt:lpstr>5 总结与展望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PPTfans网设计</dc:title>
  <dc:creator>林辉强</dc:creator>
  <cp:keywords>www.pptfans.cn</cp:keywords>
  <cp:lastModifiedBy>永超 张</cp:lastModifiedBy>
  <cp:revision>2388</cp:revision>
  <cp:lastPrinted>2113-01-01T00:00:00Z</cp:lastPrinted>
  <dcterms:created xsi:type="dcterms:W3CDTF">2113-01-01T00:00:00Z</dcterms:created>
  <dcterms:modified xsi:type="dcterms:W3CDTF">2023-05-20T02:32:19Z</dcterms:modified>
  <cp:category>ppt模板设计</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AA005972314F42C0AD7E8666E599E60F</vt:lpwstr>
  </property>
  <property fmtid="{D5CDD505-2E9C-101B-9397-08002B2CF9AE}" pid="4" name="KSOProductBuildVer">
    <vt:lpwstr>2052-11.1.0.10495</vt:lpwstr>
  </property>
</Properties>
</file>